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0" r:id="rId24"/>
    <p:sldId id="279" r:id="rId25"/>
    <p:sldId id="280" r:id="rId26"/>
  </p:sldIdLst>
  <p:sldSz cx="12192000" cy="6858000"/>
  <p:notesSz cx="6858000" cy="9144000"/>
  <p:embeddedFontLst>
    <p:embeddedFont>
      <p:font typeface="Barlow Semi Condensed" pitchFamily="2" charset="77"/>
      <p:regular r:id="rId28"/>
      <p:bold r:id="rId28"/>
      <p:italic r:id="rId28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uli" pitchFamily="2" charset="77"/>
      <p:regular r:id="rId28"/>
      <p:bold r:id="rId28"/>
      <p:italic r:id="rId28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310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370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QIDAiUV33OGhzIy4Dc9mfzT0S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9"/>
  </p:normalViewPr>
  <p:slideViewPr>
    <p:cSldViewPr snapToGrid="0">
      <p:cViewPr>
        <p:scale>
          <a:sx n="135" d="100"/>
          <a:sy n="135" d="100"/>
        </p:scale>
        <p:origin x="536" y="416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NUL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d29106f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2d29106f_6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702d29106f_6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02d29106f_5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702d29106f_5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2d29106f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02d29106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2d29106f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2d29106f_4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02d29106f_4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02d29106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02d29106f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702d29106f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02d29106f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02d29106f_4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702d29106f_4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2d29106f_2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702d29106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d29106f_5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d29106f_5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702d29106f_5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02d29106f_5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02d29106f_5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702d29106f_5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02d29106f_5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02d29106f_5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02d29106f_5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2d29106f_5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2d29106f_5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02d29106f_5_3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2d29106f_2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02d29106f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2d29106f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02d29106f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2d29106f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2d29106f_6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02d29106f_6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2d29106f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2d29106f_6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702d29106f_6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>
            <a:spLocks noGrp="1"/>
          </p:cNvSpPr>
          <p:nvPr>
            <p:ph type="pic" idx="2"/>
          </p:nvPr>
        </p:nvSpPr>
        <p:spPr>
          <a:xfrm>
            <a:off x="6315474" y="1588"/>
            <a:ext cx="5876527" cy="6857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1041400" y="2667000"/>
            <a:ext cx="50546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  <a:defRPr sz="4800" b="1">
                <a:solidFill>
                  <a:srgbClr val="3F3F3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>
            <a:spLocks noGrp="1"/>
          </p:cNvSpPr>
          <p:nvPr>
            <p:ph type="pic" idx="3"/>
          </p:nvPr>
        </p:nvSpPr>
        <p:spPr>
          <a:xfrm>
            <a:off x="7848601" y="1052992"/>
            <a:ext cx="1533525" cy="32641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794" y="0"/>
            <a:ext cx="12190413" cy="39472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body" idx="3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53172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53172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>
            <a:spLocks noGrp="1"/>
          </p:cNvSpPr>
          <p:nvPr>
            <p:ph type="pic" idx="3"/>
          </p:nvPr>
        </p:nvSpPr>
        <p:spPr>
          <a:xfrm>
            <a:off x="0" y="2083702"/>
            <a:ext cx="12192000" cy="47742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>
            <a:spLocks noGrp="1"/>
          </p:cNvSpPr>
          <p:nvPr>
            <p:ph type="pic" idx="2"/>
          </p:nvPr>
        </p:nvSpPr>
        <p:spPr>
          <a:xfrm>
            <a:off x="1784975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1" name="Google Shape;61;p43"/>
          <p:cNvSpPr>
            <a:spLocks noGrp="1"/>
          </p:cNvSpPr>
          <p:nvPr>
            <p:ph type="pic" idx="3"/>
          </p:nvPr>
        </p:nvSpPr>
        <p:spPr>
          <a:xfrm>
            <a:off x="4106219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2" name="Google Shape;62;p43"/>
          <p:cNvSpPr>
            <a:spLocks noGrp="1"/>
          </p:cNvSpPr>
          <p:nvPr>
            <p:ph type="pic" idx="4"/>
          </p:nvPr>
        </p:nvSpPr>
        <p:spPr>
          <a:xfrm>
            <a:off x="6432884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Google Shape;63;p43"/>
          <p:cNvSpPr>
            <a:spLocks noGrp="1"/>
          </p:cNvSpPr>
          <p:nvPr>
            <p:ph type="pic" idx="5"/>
          </p:nvPr>
        </p:nvSpPr>
        <p:spPr>
          <a:xfrm>
            <a:off x="8743286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body" idx="6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>
            <a:spLocks noGrp="1"/>
          </p:cNvSpPr>
          <p:nvPr>
            <p:ph type="body" idx="1"/>
          </p:nvPr>
        </p:nvSpPr>
        <p:spPr>
          <a:xfrm>
            <a:off x="51521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body" idx="2"/>
          </p:nvPr>
        </p:nvSpPr>
        <p:spPr>
          <a:xfrm>
            <a:off x="51521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>
            <a:spLocks noGrp="1"/>
          </p:cNvSpPr>
          <p:nvPr>
            <p:ph type="pic" idx="3"/>
          </p:nvPr>
        </p:nvSpPr>
        <p:spPr>
          <a:xfrm>
            <a:off x="1112174" y="2517779"/>
            <a:ext cx="2075688" cy="2075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0" name="Google Shape;70;p44"/>
          <p:cNvSpPr>
            <a:spLocks noGrp="1"/>
          </p:cNvSpPr>
          <p:nvPr>
            <p:ph type="pic" idx="4"/>
          </p:nvPr>
        </p:nvSpPr>
        <p:spPr>
          <a:xfrm>
            <a:off x="6335480" y="2517779"/>
            <a:ext cx="2075688" cy="2075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>
            <a:spLocks noGrp="1"/>
          </p:cNvSpPr>
          <p:nvPr>
            <p:ph type="pic" idx="2"/>
          </p:nvPr>
        </p:nvSpPr>
        <p:spPr>
          <a:xfrm>
            <a:off x="0" y="0"/>
            <a:ext cx="4762500" cy="500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1"/>
          </p:nvPr>
        </p:nvSpPr>
        <p:spPr>
          <a:xfrm>
            <a:off x="6917433" y="12423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3"/>
          </p:nvPr>
        </p:nvSpPr>
        <p:spPr>
          <a:xfrm>
            <a:off x="6917433" y="20122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>
            <a:off x="8045988" y="721626"/>
            <a:ext cx="4146012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2"/>
          </p:nvPr>
        </p:nvSpPr>
        <p:spPr>
          <a:xfrm>
            <a:off x="8045988" y="1491564"/>
            <a:ext cx="4146012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9" name="Google Shape;79;p46"/>
          <p:cNvSpPr>
            <a:spLocks noGrp="1"/>
          </p:cNvSpPr>
          <p:nvPr>
            <p:ph type="pic" idx="4"/>
          </p:nvPr>
        </p:nvSpPr>
        <p:spPr>
          <a:xfrm>
            <a:off x="7467600" y="2565851"/>
            <a:ext cx="3454400" cy="345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>
            <a:spLocks noGrp="1"/>
          </p:cNvSpPr>
          <p:nvPr>
            <p:ph type="pic" idx="2"/>
          </p:nvPr>
        </p:nvSpPr>
        <p:spPr>
          <a:xfrm>
            <a:off x="4183012" y="2083703"/>
            <a:ext cx="3825977" cy="3825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body" idx="1"/>
          </p:nvPr>
        </p:nvSpPr>
        <p:spPr>
          <a:xfrm>
            <a:off x="5060058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body" idx="3"/>
          </p:nvPr>
        </p:nvSpPr>
        <p:spPr>
          <a:xfrm>
            <a:off x="5060058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>
            <a:spLocks noGrp="1"/>
          </p:cNvSpPr>
          <p:nvPr>
            <p:ph type="pic" idx="2"/>
          </p:nvPr>
        </p:nvSpPr>
        <p:spPr>
          <a:xfrm>
            <a:off x="952500" y="0"/>
            <a:ext cx="5143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1"/>
          </p:nvPr>
        </p:nvSpPr>
        <p:spPr>
          <a:xfrm>
            <a:off x="8022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3"/>
          </p:nvPr>
        </p:nvSpPr>
        <p:spPr>
          <a:xfrm>
            <a:off x="8022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9"/>
          <p:cNvSpPr>
            <a:spLocks noGrp="1"/>
          </p:cNvSpPr>
          <p:nvPr>
            <p:ph type="pic" idx="3"/>
          </p:nvPr>
        </p:nvSpPr>
        <p:spPr>
          <a:xfrm>
            <a:off x="1695451" y="4124862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2" name="Google Shape;92;p49"/>
          <p:cNvSpPr>
            <a:spLocks noGrp="1"/>
          </p:cNvSpPr>
          <p:nvPr>
            <p:ph type="pic" idx="4"/>
          </p:nvPr>
        </p:nvSpPr>
        <p:spPr>
          <a:xfrm>
            <a:off x="3971874" y="1925176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49"/>
          <p:cNvSpPr>
            <a:spLocks noGrp="1"/>
          </p:cNvSpPr>
          <p:nvPr>
            <p:ph type="pic" idx="5"/>
          </p:nvPr>
        </p:nvSpPr>
        <p:spPr>
          <a:xfrm>
            <a:off x="6248297" y="4124862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49"/>
          <p:cNvSpPr>
            <a:spLocks noGrp="1"/>
          </p:cNvSpPr>
          <p:nvPr>
            <p:ph type="pic" idx="6"/>
          </p:nvPr>
        </p:nvSpPr>
        <p:spPr>
          <a:xfrm>
            <a:off x="8524721" y="1925176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0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>
            <a:spLocks noGrp="1"/>
          </p:cNvSpPr>
          <p:nvPr>
            <p:ph type="pic" idx="3"/>
          </p:nvPr>
        </p:nvSpPr>
        <p:spPr>
          <a:xfrm>
            <a:off x="3867912" y="2322576"/>
            <a:ext cx="4453128" cy="63367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>
            <a:spLocks noGrp="1"/>
          </p:cNvSpPr>
          <p:nvPr>
            <p:ph type="pic" idx="2"/>
          </p:nvPr>
        </p:nvSpPr>
        <p:spPr>
          <a:xfrm>
            <a:off x="0" y="147109"/>
            <a:ext cx="5175448" cy="67289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1"/>
          </p:nvPr>
        </p:nvSpPr>
        <p:spPr>
          <a:xfrm>
            <a:off x="7296150" y="1050925"/>
            <a:ext cx="41338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7296150" y="1820863"/>
            <a:ext cx="41338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>
            <a:spLocks noGrp="1"/>
          </p:cNvSpPr>
          <p:nvPr>
            <p:ph type="pic" idx="2"/>
          </p:nvPr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1" name="Google Shape;101;p51"/>
          <p:cNvSpPr>
            <a:spLocks noGrp="1"/>
          </p:cNvSpPr>
          <p:nvPr>
            <p:ph type="pic" idx="3"/>
          </p:nvPr>
        </p:nvSpPr>
        <p:spPr>
          <a:xfrm>
            <a:off x="8553450" y="590550"/>
            <a:ext cx="2609850" cy="5657850"/>
          </a:xfrm>
          <a:prstGeom prst="roundRect">
            <a:avLst>
              <a:gd name="adj" fmla="val 973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body" idx="1"/>
          </p:nvPr>
        </p:nvSpPr>
        <p:spPr>
          <a:xfrm>
            <a:off x="1926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body" idx="4"/>
          </p:nvPr>
        </p:nvSpPr>
        <p:spPr>
          <a:xfrm>
            <a:off x="1926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2"/>
          <p:cNvSpPr txBox="1">
            <a:spLocks noGrp="1"/>
          </p:cNvSpPr>
          <p:nvPr>
            <p:ph type="body" idx="1"/>
          </p:nvPr>
        </p:nvSpPr>
        <p:spPr>
          <a:xfrm>
            <a:off x="8022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52"/>
          <p:cNvSpPr txBox="1">
            <a:spLocks noGrp="1"/>
          </p:cNvSpPr>
          <p:nvPr>
            <p:ph type="body" idx="2"/>
          </p:nvPr>
        </p:nvSpPr>
        <p:spPr>
          <a:xfrm>
            <a:off x="8022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>
            <a:spLocks noGrp="1"/>
          </p:cNvSpPr>
          <p:nvPr>
            <p:ph type="body" idx="1"/>
          </p:nvPr>
        </p:nvSpPr>
        <p:spPr>
          <a:xfrm>
            <a:off x="5014248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body" idx="2"/>
          </p:nvPr>
        </p:nvSpPr>
        <p:spPr>
          <a:xfrm>
            <a:off x="5014248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4"/>
          <p:cNvSpPr>
            <a:spLocks noGrp="1"/>
          </p:cNvSpPr>
          <p:nvPr>
            <p:ph type="pic" idx="3"/>
          </p:nvPr>
        </p:nvSpPr>
        <p:spPr>
          <a:xfrm>
            <a:off x="4556815" y="1770744"/>
            <a:ext cx="3078370" cy="19659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5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55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55"/>
          <p:cNvSpPr>
            <a:spLocks noGrp="1"/>
          </p:cNvSpPr>
          <p:nvPr>
            <p:ph type="pic" idx="3"/>
          </p:nvPr>
        </p:nvSpPr>
        <p:spPr>
          <a:xfrm>
            <a:off x="5534025" y="2104456"/>
            <a:ext cx="1123950" cy="112395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0" y="1588"/>
            <a:ext cx="12191999" cy="68564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body" idx="1"/>
          </p:nvPr>
        </p:nvSpPr>
        <p:spPr>
          <a:xfrm>
            <a:off x="5215633" y="2194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body" idx="3"/>
          </p:nvPr>
        </p:nvSpPr>
        <p:spPr>
          <a:xfrm>
            <a:off x="5215633" y="2964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006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593333" y="11661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3"/>
          </p:nvPr>
        </p:nvSpPr>
        <p:spPr>
          <a:xfrm>
            <a:off x="4593333" y="19360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>
            <a:spLocks noGrp="1"/>
          </p:cNvSpPr>
          <p:nvPr>
            <p:ph type="pic" idx="2"/>
          </p:nvPr>
        </p:nvSpPr>
        <p:spPr>
          <a:xfrm>
            <a:off x="1152525" y="2163763"/>
            <a:ext cx="9886950" cy="23606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2242980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3"/>
          </p:nvPr>
        </p:nvSpPr>
        <p:spPr>
          <a:xfrm>
            <a:off x="2242980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>
            <a:spLocks noGrp="1"/>
          </p:cNvSpPr>
          <p:nvPr>
            <p:ph type="pic" idx="2"/>
          </p:nvPr>
        </p:nvSpPr>
        <p:spPr>
          <a:xfrm>
            <a:off x="1245509" y="1021118"/>
            <a:ext cx="4343364" cy="4489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433980" y="1021118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3"/>
          </p:nvPr>
        </p:nvSpPr>
        <p:spPr>
          <a:xfrm>
            <a:off x="6433980" y="1791056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>
            <a:spLocks noGrp="1"/>
          </p:cNvSpPr>
          <p:nvPr>
            <p:ph type="pic" idx="3"/>
          </p:nvPr>
        </p:nvSpPr>
        <p:spPr>
          <a:xfrm>
            <a:off x="1228726" y="3364001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37"/>
          <p:cNvSpPr>
            <a:spLocks noGrp="1"/>
          </p:cNvSpPr>
          <p:nvPr>
            <p:ph type="pic" idx="4"/>
          </p:nvPr>
        </p:nvSpPr>
        <p:spPr>
          <a:xfrm>
            <a:off x="7244689" y="4970989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>
            <a:spLocks noGrp="1"/>
          </p:cNvSpPr>
          <p:nvPr>
            <p:ph type="pic" idx="2"/>
          </p:nvPr>
        </p:nvSpPr>
        <p:spPr>
          <a:xfrm>
            <a:off x="1228726" y="334810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>
            <a:spLocks noGrp="1"/>
          </p:cNvSpPr>
          <p:nvPr>
            <p:ph type="pic" idx="3"/>
          </p:nvPr>
        </p:nvSpPr>
        <p:spPr>
          <a:xfrm>
            <a:off x="7244689" y="1941798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Google Shape;43;p38"/>
          <p:cNvSpPr>
            <a:spLocks noGrp="1"/>
          </p:cNvSpPr>
          <p:nvPr>
            <p:ph type="pic" idx="4"/>
          </p:nvPr>
        </p:nvSpPr>
        <p:spPr>
          <a:xfrm>
            <a:off x="1228726" y="3624578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>
            <a:spLocks noGrp="1"/>
          </p:cNvSpPr>
          <p:nvPr>
            <p:ph type="pic" idx="2"/>
          </p:nvPr>
        </p:nvSpPr>
        <p:spPr>
          <a:xfrm>
            <a:off x="1" y="1755917"/>
            <a:ext cx="12192000" cy="31997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3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Semi Condensed"/>
              <a:buNone/>
              <a:defRPr sz="4400" b="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"/>
          <p:cNvGrpSpPr/>
          <p:nvPr/>
        </p:nvGrpSpPr>
        <p:grpSpPr>
          <a:xfrm>
            <a:off x="3323442" y="522287"/>
            <a:ext cx="3888121" cy="3649276"/>
            <a:chOff x="7380956" y="2613652"/>
            <a:chExt cx="4264026" cy="4002088"/>
          </a:xfrm>
        </p:grpSpPr>
        <p:sp>
          <p:nvSpPr>
            <p:cNvPr id="127" name="Google Shape;127;p1"/>
            <p:cNvSpPr/>
            <p:nvPr/>
          </p:nvSpPr>
          <p:spPr>
            <a:xfrm>
              <a:off x="8022306" y="3754271"/>
              <a:ext cx="1651000" cy="1647825"/>
            </a:xfrm>
            <a:custGeom>
              <a:avLst/>
              <a:gdLst/>
              <a:ahLst/>
              <a:cxnLst/>
              <a:rect l="l" t="t" r="r" b="b"/>
              <a:pathLst>
                <a:path w="1040" h="1038" extrusionOk="0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10390857" y="4423029"/>
              <a:ext cx="1136650" cy="113665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9578056" y="5483058"/>
              <a:ext cx="812800" cy="811213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8101298" y="5888665"/>
              <a:ext cx="725488" cy="727075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11078244" y="2681121"/>
              <a:ext cx="566738" cy="563563"/>
            </a:xfrm>
            <a:custGeom>
              <a:avLst/>
              <a:gdLst/>
              <a:ahLst/>
              <a:cxnLst/>
              <a:rect l="l" t="t" r="r" b="b"/>
              <a:pathLst>
                <a:path w="357" h="355" extrusionOk="0">
                  <a:moveTo>
                    <a:pt x="246" y="0"/>
                  </a:moveTo>
                  <a:lnTo>
                    <a:pt x="111" y="0"/>
                  </a:lnTo>
                  <a:lnTo>
                    <a:pt x="111" y="111"/>
                  </a:lnTo>
                  <a:lnTo>
                    <a:pt x="0" y="111"/>
                  </a:lnTo>
                  <a:lnTo>
                    <a:pt x="0" y="243"/>
                  </a:lnTo>
                  <a:lnTo>
                    <a:pt x="111" y="243"/>
                  </a:lnTo>
                  <a:lnTo>
                    <a:pt x="111" y="355"/>
                  </a:lnTo>
                  <a:lnTo>
                    <a:pt x="246" y="355"/>
                  </a:lnTo>
                  <a:lnTo>
                    <a:pt x="246" y="243"/>
                  </a:lnTo>
                  <a:lnTo>
                    <a:pt x="357" y="243"/>
                  </a:lnTo>
                  <a:lnTo>
                    <a:pt x="357" y="111"/>
                  </a:lnTo>
                  <a:lnTo>
                    <a:pt x="246" y="11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10009288" y="3444869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356" h="356" extrusionOk="0">
                  <a:moveTo>
                    <a:pt x="244" y="0"/>
                  </a:moveTo>
                  <a:lnTo>
                    <a:pt x="110" y="0"/>
                  </a:lnTo>
                  <a:lnTo>
                    <a:pt x="110" y="112"/>
                  </a:lnTo>
                  <a:lnTo>
                    <a:pt x="0" y="112"/>
                  </a:lnTo>
                  <a:lnTo>
                    <a:pt x="0" y="244"/>
                  </a:lnTo>
                  <a:lnTo>
                    <a:pt x="110" y="244"/>
                  </a:lnTo>
                  <a:lnTo>
                    <a:pt x="110" y="356"/>
                  </a:lnTo>
                  <a:lnTo>
                    <a:pt x="244" y="356"/>
                  </a:lnTo>
                  <a:lnTo>
                    <a:pt x="244" y="244"/>
                  </a:lnTo>
                  <a:lnTo>
                    <a:pt x="356" y="244"/>
                  </a:lnTo>
                  <a:lnTo>
                    <a:pt x="356" y="112"/>
                  </a:lnTo>
                  <a:lnTo>
                    <a:pt x="244" y="11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0878219" y="6000584"/>
              <a:ext cx="344488" cy="346075"/>
            </a:xfrm>
            <a:custGeom>
              <a:avLst/>
              <a:gdLst/>
              <a:ahLst/>
              <a:cxnLst/>
              <a:rect l="l" t="t" r="r" b="b"/>
              <a:pathLst>
                <a:path w="217" h="218" extrusionOk="0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7380956" y="6011696"/>
              <a:ext cx="368300" cy="3683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989443" y="2613652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7" name="Google Shape;137;p1"/>
          <p:cNvSpPr/>
          <p:nvPr/>
        </p:nvSpPr>
        <p:spPr>
          <a:xfrm>
            <a:off x="6377960" y="1588"/>
            <a:ext cx="5814040" cy="6857894"/>
          </a:xfrm>
          <a:custGeom>
            <a:avLst/>
            <a:gdLst/>
            <a:ahLst/>
            <a:cxnLst/>
            <a:rect l="l" t="t" r="r" b="b"/>
            <a:pathLst>
              <a:path w="2299" h="2712" extrusionOk="0">
                <a:moveTo>
                  <a:pt x="2299" y="0"/>
                </a:moveTo>
                <a:cubicBezTo>
                  <a:pt x="731" y="0"/>
                  <a:pt x="731" y="0"/>
                  <a:pt x="731" y="0"/>
                </a:cubicBezTo>
                <a:cubicBezTo>
                  <a:pt x="161" y="360"/>
                  <a:pt x="161" y="360"/>
                  <a:pt x="161" y="360"/>
                </a:cubicBezTo>
                <a:cubicBezTo>
                  <a:pt x="37" y="438"/>
                  <a:pt x="0" y="602"/>
                  <a:pt x="78" y="726"/>
                </a:cubicBezTo>
                <a:cubicBezTo>
                  <a:pt x="1333" y="2712"/>
                  <a:pt x="1333" y="2712"/>
                  <a:pt x="1333" y="2712"/>
                </a:cubicBezTo>
                <a:cubicBezTo>
                  <a:pt x="2299" y="2712"/>
                  <a:pt x="2299" y="2712"/>
                  <a:pt x="2299" y="2712"/>
                </a:cubicBezTo>
                <a:lnTo>
                  <a:pt x="2299" y="0"/>
                </a:lnTo>
                <a:close/>
              </a:path>
            </a:pathLst>
          </a:custGeom>
          <a:gradFill>
            <a:gsLst>
              <a:gs pos="0">
                <a:srgbClr val="66CAC5">
                  <a:alpha val="0"/>
                </a:srgb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6209229" y="6947"/>
            <a:ext cx="5961063" cy="6857894"/>
          </a:xfrm>
          <a:custGeom>
            <a:avLst/>
            <a:gdLst/>
            <a:ahLst/>
            <a:cxnLst/>
            <a:rect l="l" t="t" r="r" b="b"/>
            <a:pathLst>
              <a:path w="2357" h="2712" extrusionOk="0">
                <a:moveTo>
                  <a:pt x="2357" y="0"/>
                </a:moveTo>
                <a:cubicBezTo>
                  <a:pt x="644" y="0"/>
                  <a:pt x="644" y="0"/>
                  <a:pt x="644" y="0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1" y="568"/>
                  <a:pt x="0" y="752"/>
                  <a:pt x="108" y="872"/>
                </a:cubicBezTo>
                <a:cubicBezTo>
                  <a:pt x="1756" y="2712"/>
                  <a:pt x="1756" y="2712"/>
                  <a:pt x="1756" y="2712"/>
                </a:cubicBezTo>
                <a:cubicBezTo>
                  <a:pt x="2332" y="2712"/>
                  <a:pt x="2332" y="2712"/>
                  <a:pt x="2332" y="2712"/>
                </a:cubicBezTo>
                <a:cubicBezTo>
                  <a:pt x="2357" y="2708"/>
                  <a:pt x="2357" y="2708"/>
                  <a:pt x="2357" y="2708"/>
                </a:cubicBezTo>
                <a:lnTo>
                  <a:pt x="2357" y="0"/>
                </a:lnTo>
                <a:close/>
              </a:path>
            </a:pathLst>
          </a:custGeom>
          <a:gradFill>
            <a:gsLst>
              <a:gs pos="0">
                <a:srgbClr val="6AAEDA">
                  <a:alpha val="60784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1"/>
          <p:cNvSpPr txBox="1">
            <a:spLocks noGrp="1"/>
          </p:cNvSpPr>
          <p:nvPr>
            <p:ph type="body" idx="1"/>
          </p:nvPr>
        </p:nvSpPr>
        <p:spPr>
          <a:xfrm>
            <a:off x="1041400" y="2438400"/>
            <a:ext cx="41532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/>
              <a:t>HINTS SURVEY DATA ANALYSIS</a:t>
            </a:r>
            <a:endParaRPr/>
          </a:p>
        </p:txBody>
      </p:sp>
      <p:sp>
        <p:nvSpPr>
          <p:cNvPr id="140" name="Google Shape;140;p1"/>
          <p:cNvSpPr txBox="1"/>
          <p:nvPr/>
        </p:nvSpPr>
        <p:spPr>
          <a:xfrm>
            <a:off x="1461225" y="4393250"/>
            <a:ext cx="1682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Team DC 20008</a:t>
            </a:r>
            <a:endParaRPr sz="1200" b="1" dirty="0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Di Hu</a:t>
            </a:r>
            <a:endParaRPr sz="1200" b="1" dirty="0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Harshit Soral</a:t>
            </a:r>
            <a:endParaRPr sz="1200" b="1" dirty="0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Muhammad Usman</a:t>
            </a:r>
            <a:endParaRPr sz="1200" b="1" dirty="0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Yao Xiao</a:t>
            </a:r>
            <a:endParaRPr sz="1200" b="1" dirty="0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1" name="Google Shape;141;p1" descr="Open book"/>
          <p:cNvGrpSpPr/>
          <p:nvPr/>
        </p:nvGrpSpPr>
        <p:grpSpPr>
          <a:xfrm>
            <a:off x="1173228" y="4449118"/>
            <a:ext cx="234659" cy="173328"/>
            <a:chOff x="1157152" y="1960657"/>
            <a:chExt cx="274230" cy="202557"/>
          </a:xfrm>
        </p:grpSpPr>
        <p:sp>
          <p:nvSpPr>
            <p:cNvPr id="142" name="Google Shape;142;p1"/>
            <p:cNvSpPr/>
            <p:nvPr/>
          </p:nvSpPr>
          <p:spPr>
            <a:xfrm>
              <a:off x="1157152" y="1979355"/>
              <a:ext cx="274230" cy="183859"/>
            </a:xfrm>
            <a:custGeom>
              <a:avLst/>
              <a:gdLst/>
              <a:ahLst/>
              <a:cxnLst/>
              <a:rect l="l" t="t" r="r" b="b"/>
              <a:pathLst>
                <a:path w="274230" h="183858" extrusionOk="0">
                  <a:moveTo>
                    <a:pt x="255533" y="0"/>
                  </a:moveTo>
                  <a:lnTo>
                    <a:pt x="255533" y="152696"/>
                  </a:lnTo>
                  <a:lnTo>
                    <a:pt x="18698" y="152696"/>
                  </a:lnTo>
                  <a:lnTo>
                    <a:pt x="18698" y="0"/>
                  </a:lnTo>
                  <a:lnTo>
                    <a:pt x="0" y="0"/>
                  </a:lnTo>
                  <a:lnTo>
                    <a:pt x="0" y="174510"/>
                  </a:lnTo>
                  <a:lnTo>
                    <a:pt x="109069" y="174510"/>
                  </a:lnTo>
                  <a:cubicBezTo>
                    <a:pt x="109069" y="179808"/>
                    <a:pt x="113120" y="183859"/>
                    <a:pt x="118418" y="183859"/>
                  </a:cubicBezTo>
                  <a:lnTo>
                    <a:pt x="155813" y="183859"/>
                  </a:lnTo>
                  <a:cubicBezTo>
                    <a:pt x="161110" y="183859"/>
                    <a:pt x="165161" y="179808"/>
                    <a:pt x="165161" y="174510"/>
                  </a:cubicBezTo>
                  <a:lnTo>
                    <a:pt x="274230" y="174510"/>
                  </a:lnTo>
                  <a:lnTo>
                    <a:pt x="274230" y="0"/>
                  </a:lnTo>
                  <a:lnTo>
                    <a:pt x="25553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188315" y="1960657"/>
              <a:ext cx="211905" cy="158929"/>
            </a:xfrm>
            <a:custGeom>
              <a:avLst/>
              <a:gdLst/>
              <a:ahLst/>
              <a:cxnLst/>
              <a:rect l="l" t="t" r="r" b="b"/>
              <a:pathLst>
                <a:path w="211905" h="158928" extrusionOk="0">
                  <a:moveTo>
                    <a:pt x="211905" y="0"/>
                  </a:moveTo>
                  <a:lnTo>
                    <a:pt x="0" y="0"/>
                  </a:lnTo>
                  <a:lnTo>
                    <a:pt x="0" y="158929"/>
                  </a:lnTo>
                  <a:lnTo>
                    <a:pt x="211905" y="158929"/>
                  </a:lnTo>
                  <a:lnTo>
                    <a:pt x="211905" y="0"/>
                  </a:lnTo>
                  <a:close/>
                  <a:moveTo>
                    <a:pt x="18698" y="18698"/>
                  </a:moveTo>
                  <a:lnTo>
                    <a:pt x="99720" y="18698"/>
                  </a:lnTo>
                  <a:lnTo>
                    <a:pt x="99720" y="140231"/>
                  </a:lnTo>
                  <a:lnTo>
                    <a:pt x="18698" y="140231"/>
                  </a:lnTo>
                  <a:lnTo>
                    <a:pt x="18698" y="18698"/>
                  </a:lnTo>
                  <a:close/>
                  <a:moveTo>
                    <a:pt x="193208" y="140231"/>
                  </a:moveTo>
                  <a:lnTo>
                    <a:pt x="112185" y="140231"/>
                  </a:lnTo>
                  <a:lnTo>
                    <a:pt x="112185" y="18698"/>
                  </a:lnTo>
                  <a:lnTo>
                    <a:pt x="193208" y="18698"/>
                  </a:lnTo>
                  <a:lnTo>
                    <a:pt x="193208" y="14023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319197" y="2010517"/>
              <a:ext cx="43628" cy="9349"/>
            </a:xfrm>
            <a:custGeom>
              <a:avLst/>
              <a:gdLst/>
              <a:ahLst/>
              <a:cxnLst/>
              <a:rect l="l" t="t" r="r" b="b"/>
              <a:pathLst>
                <a:path w="43627" h="9348" extrusionOk="0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319197" y="2029215"/>
              <a:ext cx="43628" cy="9349"/>
            </a:xfrm>
            <a:custGeom>
              <a:avLst/>
              <a:gdLst/>
              <a:ahLst/>
              <a:cxnLst/>
              <a:rect l="l" t="t" r="r" b="b"/>
              <a:pathLst>
                <a:path w="43627" h="9348" extrusionOk="0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319197" y="2047912"/>
              <a:ext cx="28046" cy="9349"/>
            </a:xfrm>
            <a:custGeom>
              <a:avLst/>
              <a:gdLst/>
              <a:ahLst/>
              <a:cxnLst/>
              <a:rect l="l" t="t" r="r" b="b"/>
              <a:pathLst>
                <a:path w="28046" h="9348" extrusionOk="0">
                  <a:moveTo>
                    <a:pt x="0" y="0"/>
                  </a:moveTo>
                  <a:lnTo>
                    <a:pt x="30228" y="0"/>
                  </a:lnTo>
                  <a:lnTo>
                    <a:pt x="302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151" name="Google Shape;151;p1"/>
          <p:cNvPicPr preferRelativeResize="0"/>
          <p:nvPr/>
        </p:nvPicPr>
        <p:blipFill rotWithShape="1">
          <a:blip r:embed="rId3">
            <a:alphaModFix/>
          </a:blip>
          <a:srcRect r="8037"/>
          <a:stretch/>
        </p:blipFill>
        <p:spPr>
          <a:xfrm>
            <a:off x="3090325" y="4317125"/>
            <a:ext cx="2042776" cy="9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02d29106f_6_30"/>
          <p:cNvSpPr txBox="1">
            <a:spLocks noGrp="1"/>
          </p:cNvSpPr>
          <p:nvPr>
            <p:ph type="body" idx="1"/>
          </p:nvPr>
        </p:nvSpPr>
        <p:spPr>
          <a:xfrm>
            <a:off x="1256544" y="336150"/>
            <a:ext cx="8052600" cy="76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Education level  </a:t>
            </a:r>
            <a:endParaRPr/>
          </a:p>
        </p:txBody>
      </p:sp>
      <p:pic>
        <p:nvPicPr>
          <p:cNvPr id="295" name="Google Shape;295;g702d29106f_6_30"/>
          <p:cNvPicPr preferRelativeResize="0"/>
          <p:nvPr/>
        </p:nvPicPr>
        <p:blipFill rotWithShape="1">
          <a:blip r:embed="rId3">
            <a:alphaModFix/>
          </a:blip>
          <a:srcRect l="34070" t="23716" r="38281" b="10459"/>
          <a:stretch/>
        </p:blipFill>
        <p:spPr>
          <a:xfrm>
            <a:off x="3300983" y="1591056"/>
            <a:ext cx="4398705" cy="389418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702d29106f_6_30"/>
          <p:cNvSpPr txBox="1"/>
          <p:nvPr/>
        </p:nvSpPr>
        <p:spPr>
          <a:xfrm>
            <a:off x="896100" y="5757125"/>
            <a:ext cx="11162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 College graduates are more health conscious, at least more curious about their health information from various sources.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7" name="Google Shape;297;g702d29106f_6_30"/>
          <p:cNvPicPr preferRelativeResize="0"/>
          <p:nvPr/>
        </p:nvPicPr>
        <p:blipFill rotWithShape="1">
          <a:blip r:embed="rId3">
            <a:alphaModFix/>
          </a:blip>
          <a:srcRect l="75004" t="20925" r="1051" b="47059"/>
          <a:stretch/>
        </p:blipFill>
        <p:spPr>
          <a:xfrm>
            <a:off x="8015125" y="2256200"/>
            <a:ext cx="4043776" cy="1985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g702d29106f_6_30"/>
          <p:cNvGrpSpPr/>
          <p:nvPr/>
        </p:nvGrpSpPr>
        <p:grpSpPr>
          <a:xfrm>
            <a:off x="340447" y="298930"/>
            <a:ext cx="839900" cy="839900"/>
            <a:chOff x="6176699" y="1464128"/>
            <a:chExt cx="1103100" cy="1103100"/>
          </a:xfrm>
        </p:grpSpPr>
        <p:sp>
          <p:nvSpPr>
            <p:cNvPr id="299" name="Google Shape;299;g702d29106f_6_3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00" name="Google Shape;300;g702d29106f_6_3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02d29106f_5_3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702d29106f_5_331"/>
          <p:cNvSpPr/>
          <p:nvPr/>
        </p:nvSpPr>
        <p:spPr>
          <a:xfrm>
            <a:off x="0" y="12199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8" name="Google Shape;448;g702d29106f_5_331"/>
          <p:cNvSpPr txBox="1"/>
          <p:nvPr/>
        </p:nvSpPr>
        <p:spPr>
          <a:xfrm>
            <a:off x="2216150" y="1911350"/>
            <a:ext cx="7759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Never Google your symptoms, that is our prescription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9" name="Google Shape;449;g702d29106f_5_331"/>
          <p:cNvSpPr/>
          <p:nvPr/>
        </p:nvSpPr>
        <p:spPr>
          <a:xfrm>
            <a:off x="1448197" y="1164547"/>
            <a:ext cx="855662" cy="676794"/>
          </a:xfrm>
          <a:custGeom>
            <a:avLst/>
            <a:gdLst/>
            <a:ahLst/>
            <a:cxnLst/>
            <a:rect l="l" t="t" r="r" b="b"/>
            <a:pathLst>
              <a:path w="465" h="367" extrusionOk="0">
                <a:moveTo>
                  <a:pt x="0" y="235"/>
                </a:moveTo>
                <a:cubicBezTo>
                  <a:pt x="0" y="210"/>
                  <a:pt x="4" y="185"/>
                  <a:pt x="12" y="161"/>
                </a:cubicBezTo>
                <a:cubicBezTo>
                  <a:pt x="20" y="138"/>
                  <a:pt x="32" y="116"/>
                  <a:pt x="49" y="95"/>
                </a:cubicBezTo>
                <a:cubicBezTo>
                  <a:pt x="66" y="75"/>
                  <a:pt x="88" y="57"/>
                  <a:pt x="115" y="40"/>
                </a:cubicBezTo>
                <a:cubicBezTo>
                  <a:pt x="142" y="24"/>
                  <a:pt x="175" y="11"/>
                  <a:pt x="214" y="0"/>
                </a:cubicBezTo>
                <a:cubicBezTo>
                  <a:pt x="214" y="62"/>
                  <a:pt x="214" y="62"/>
                  <a:pt x="214" y="62"/>
                </a:cubicBezTo>
                <a:cubicBezTo>
                  <a:pt x="197" y="69"/>
                  <a:pt x="182" y="75"/>
                  <a:pt x="168" y="81"/>
                </a:cubicBezTo>
                <a:cubicBezTo>
                  <a:pt x="155" y="87"/>
                  <a:pt x="144" y="94"/>
                  <a:pt x="136" y="101"/>
                </a:cubicBezTo>
                <a:cubicBezTo>
                  <a:pt x="127" y="109"/>
                  <a:pt x="120" y="117"/>
                  <a:pt x="116" y="125"/>
                </a:cubicBezTo>
                <a:cubicBezTo>
                  <a:pt x="111" y="134"/>
                  <a:pt x="109" y="144"/>
                  <a:pt x="109" y="156"/>
                </a:cubicBezTo>
                <a:cubicBezTo>
                  <a:pt x="109" y="164"/>
                  <a:pt x="111" y="170"/>
                  <a:pt x="115" y="175"/>
                </a:cubicBezTo>
                <a:cubicBezTo>
                  <a:pt x="120" y="180"/>
                  <a:pt x="125" y="184"/>
                  <a:pt x="132" y="188"/>
                </a:cubicBezTo>
                <a:cubicBezTo>
                  <a:pt x="138" y="193"/>
                  <a:pt x="146" y="197"/>
                  <a:pt x="153" y="202"/>
                </a:cubicBezTo>
                <a:cubicBezTo>
                  <a:pt x="160" y="206"/>
                  <a:pt x="167" y="212"/>
                  <a:pt x="174" y="219"/>
                </a:cubicBezTo>
                <a:cubicBezTo>
                  <a:pt x="181" y="225"/>
                  <a:pt x="186" y="234"/>
                  <a:pt x="190" y="245"/>
                </a:cubicBezTo>
                <a:cubicBezTo>
                  <a:pt x="195" y="255"/>
                  <a:pt x="197" y="268"/>
                  <a:pt x="197" y="284"/>
                </a:cubicBezTo>
                <a:cubicBezTo>
                  <a:pt x="197" y="311"/>
                  <a:pt x="189" y="332"/>
                  <a:pt x="172" y="346"/>
                </a:cubicBezTo>
                <a:cubicBezTo>
                  <a:pt x="155" y="360"/>
                  <a:pt x="135" y="367"/>
                  <a:pt x="110" y="367"/>
                </a:cubicBezTo>
                <a:cubicBezTo>
                  <a:pt x="76" y="367"/>
                  <a:pt x="49" y="355"/>
                  <a:pt x="30" y="332"/>
                </a:cubicBezTo>
                <a:cubicBezTo>
                  <a:pt x="10" y="308"/>
                  <a:pt x="0" y="276"/>
                  <a:pt x="0" y="235"/>
                </a:cubicBezTo>
                <a:close/>
                <a:moveTo>
                  <a:pt x="251" y="235"/>
                </a:moveTo>
                <a:cubicBezTo>
                  <a:pt x="251" y="210"/>
                  <a:pt x="255" y="185"/>
                  <a:pt x="263" y="161"/>
                </a:cubicBezTo>
                <a:cubicBezTo>
                  <a:pt x="270" y="138"/>
                  <a:pt x="283" y="116"/>
                  <a:pt x="300" y="95"/>
                </a:cubicBezTo>
                <a:cubicBezTo>
                  <a:pt x="317" y="75"/>
                  <a:pt x="339" y="57"/>
                  <a:pt x="366" y="40"/>
                </a:cubicBezTo>
                <a:cubicBezTo>
                  <a:pt x="393" y="24"/>
                  <a:pt x="426" y="11"/>
                  <a:pt x="465" y="0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48" y="69"/>
                  <a:pt x="433" y="75"/>
                  <a:pt x="420" y="81"/>
                </a:cubicBezTo>
                <a:cubicBezTo>
                  <a:pt x="406" y="87"/>
                  <a:pt x="395" y="94"/>
                  <a:pt x="386" y="101"/>
                </a:cubicBezTo>
                <a:cubicBezTo>
                  <a:pt x="378" y="109"/>
                  <a:pt x="371" y="117"/>
                  <a:pt x="367" y="125"/>
                </a:cubicBezTo>
                <a:cubicBezTo>
                  <a:pt x="362" y="134"/>
                  <a:pt x="360" y="144"/>
                  <a:pt x="360" y="156"/>
                </a:cubicBezTo>
                <a:cubicBezTo>
                  <a:pt x="360" y="164"/>
                  <a:pt x="362" y="170"/>
                  <a:pt x="366" y="175"/>
                </a:cubicBezTo>
                <a:cubicBezTo>
                  <a:pt x="371" y="180"/>
                  <a:pt x="376" y="184"/>
                  <a:pt x="383" y="188"/>
                </a:cubicBezTo>
                <a:cubicBezTo>
                  <a:pt x="389" y="193"/>
                  <a:pt x="396" y="197"/>
                  <a:pt x="404" y="202"/>
                </a:cubicBezTo>
                <a:cubicBezTo>
                  <a:pt x="411" y="206"/>
                  <a:pt x="418" y="212"/>
                  <a:pt x="425" y="219"/>
                </a:cubicBezTo>
                <a:cubicBezTo>
                  <a:pt x="431" y="225"/>
                  <a:pt x="437" y="234"/>
                  <a:pt x="441" y="245"/>
                </a:cubicBezTo>
                <a:cubicBezTo>
                  <a:pt x="446" y="255"/>
                  <a:pt x="448" y="268"/>
                  <a:pt x="448" y="284"/>
                </a:cubicBezTo>
                <a:cubicBezTo>
                  <a:pt x="448" y="311"/>
                  <a:pt x="439" y="332"/>
                  <a:pt x="423" y="346"/>
                </a:cubicBezTo>
                <a:cubicBezTo>
                  <a:pt x="406" y="360"/>
                  <a:pt x="386" y="367"/>
                  <a:pt x="361" y="367"/>
                </a:cubicBezTo>
                <a:cubicBezTo>
                  <a:pt x="327" y="367"/>
                  <a:pt x="300" y="355"/>
                  <a:pt x="280" y="332"/>
                </a:cubicBezTo>
                <a:cubicBezTo>
                  <a:pt x="261" y="308"/>
                  <a:pt x="251" y="276"/>
                  <a:pt x="251" y="2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0" name="Google Shape;450;g702d29106f_5_331"/>
          <p:cNvSpPr/>
          <p:nvPr/>
        </p:nvSpPr>
        <p:spPr>
          <a:xfrm rot="10800000">
            <a:off x="9898717" y="4361126"/>
            <a:ext cx="855662" cy="676794"/>
          </a:xfrm>
          <a:custGeom>
            <a:avLst/>
            <a:gdLst/>
            <a:ahLst/>
            <a:cxnLst/>
            <a:rect l="l" t="t" r="r" b="b"/>
            <a:pathLst>
              <a:path w="465" h="367" extrusionOk="0">
                <a:moveTo>
                  <a:pt x="0" y="235"/>
                </a:moveTo>
                <a:cubicBezTo>
                  <a:pt x="0" y="210"/>
                  <a:pt x="4" y="185"/>
                  <a:pt x="12" y="161"/>
                </a:cubicBezTo>
                <a:cubicBezTo>
                  <a:pt x="20" y="138"/>
                  <a:pt x="32" y="116"/>
                  <a:pt x="49" y="95"/>
                </a:cubicBezTo>
                <a:cubicBezTo>
                  <a:pt x="66" y="75"/>
                  <a:pt x="88" y="57"/>
                  <a:pt x="115" y="40"/>
                </a:cubicBezTo>
                <a:cubicBezTo>
                  <a:pt x="142" y="24"/>
                  <a:pt x="175" y="11"/>
                  <a:pt x="214" y="0"/>
                </a:cubicBezTo>
                <a:cubicBezTo>
                  <a:pt x="214" y="62"/>
                  <a:pt x="214" y="62"/>
                  <a:pt x="214" y="62"/>
                </a:cubicBezTo>
                <a:cubicBezTo>
                  <a:pt x="197" y="69"/>
                  <a:pt x="182" y="75"/>
                  <a:pt x="168" y="81"/>
                </a:cubicBezTo>
                <a:cubicBezTo>
                  <a:pt x="155" y="87"/>
                  <a:pt x="144" y="94"/>
                  <a:pt x="136" y="101"/>
                </a:cubicBezTo>
                <a:cubicBezTo>
                  <a:pt x="127" y="109"/>
                  <a:pt x="120" y="117"/>
                  <a:pt x="116" y="125"/>
                </a:cubicBezTo>
                <a:cubicBezTo>
                  <a:pt x="111" y="134"/>
                  <a:pt x="109" y="144"/>
                  <a:pt x="109" y="156"/>
                </a:cubicBezTo>
                <a:cubicBezTo>
                  <a:pt x="109" y="164"/>
                  <a:pt x="111" y="170"/>
                  <a:pt x="115" y="175"/>
                </a:cubicBezTo>
                <a:cubicBezTo>
                  <a:pt x="120" y="180"/>
                  <a:pt x="125" y="184"/>
                  <a:pt x="132" y="188"/>
                </a:cubicBezTo>
                <a:cubicBezTo>
                  <a:pt x="138" y="193"/>
                  <a:pt x="146" y="197"/>
                  <a:pt x="153" y="202"/>
                </a:cubicBezTo>
                <a:cubicBezTo>
                  <a:pt x="160" y="206"/>
                  <a:pt x="167" y="212"/>
                  <a:pt x="174" y="219"/>
                </a:cubicBezTo>
                <a:cubicBezTo>
                  <a:pt x="181" y="225"/>
                  <a:pt x="186" y="234"/>
                  <a:pt x="190" y="245"/>
                </a:cubicBezTo>
                <a:cubicBezTo>
                  <a:pt x="195" y="255"/>
                  <a:pt x="197" y="268"/>
                  <a:pt x="197" y="284"/>
                </a:cubicBezTo>
                <a:cubicBezTo>
                  <a:pt x="197" y="311"/>
                  <a:pt x="189" y="332"/>
                  <a:pt x="172" y="346"/>
                </a:cubicBezTo>
                <a:cubicBezTo>
                  <a:pt x="155" y="360"/>
                  <a:pt x="135" y="367"/>
                  <a:pt x="110" y="367"/>
                </a:cubicBezTo>
                <a:cubicBezTo>
                  <a:pt x="76" y="367"/>
                  <a:pt x="49" y="355"/>
                  <a:pt x="30" y="332"/>
                </a:cubicBezTo>
                <a:cubicBezTo>
                  <a:pt x="10" y="308"/>
                  <a:pt x="0" y="276"/>
                  <a:pt x="0" y="235"/>
                </a:cubicBezTo>
                <a:close/>
                <a:moveTo>
                  <a:pt x="251" y="235"/>
                </a:moveTo>
                <a:cubicBezTo>
                  <a:pt x="251" y="210"/>
                  <a:pt x="255" y="185"/>
                  <a:pt x="263" y="161"/>
                </a:cubicBezTo>
                <a:cubicBezTo>
                  <a:pt x="270" y="138"/>
                  <a:pt x="283" y="116"/>
                  <a:pt x="300" y="95"/>
                </a:cubicBezTo>
                <a:cubicBezTo>
                  <a:pt x="317" y="75"/>
                  <a:pt x="339" y="57"/>
                  <a:pt x="366" y="40"/>
                </a:cubicBezTo>
                <a:cubicBezTo>
                  <a:pt x="393" y="24"/>
                  <a:pt x="426" y="11"/>
                  <a:pt x="465" y="0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48" y="69"/>
                  <a:pt x="433" y="75"/>
                  <a:pt x="420" y="81"/>
                </a:cubicBezTo>
                <a:cubicBezTo>
                  <a:pt x="406" y="87"/>
                  <a:pt x="395" y="94"/>
                  <a:pt x="386" y="101"/>
                </a:cubicBezTo>
                <a:cubicBezTo>
                  <a:pt x="378" y="109"/>
                  <a:pt x="371" y="117"/>
                  <a:pt x="367" y="125"/>
                </a:cubicBezTo>
                <a:cubicBezTo>
                  <a:pt x="362" y="134"/>
                  <a:pt x="360" y="144"/>
                  <a:pt x="360" y="156"/>
                </a:cubicBezTo>
                <a:cubicBezTo>
                  <a:pt x="360" y="164"/>
                  <a:pt x="362" y="170"/>
                  <a:pt x="366" y="175"/>
                </a:cubicBezTo>
                <a:cubicBezTo>
                  <a:pt x="371" y="180"/>
                  <a:pt x="376" y="184"/>
                  <a:pt x="383" y="188"/>
                </a:cubicBezTo>
                <a:cubicBezTo>
                  <a:pt x="389" y="193"/>
                  <a:pt x="396" y="197"/>
                  <a:pt x="404" y="202"/>
                </a:cubicBezTo>
                <a:cubicBezTo>
                  <a:pt x="411" y="206"/>
                  <a:pt x="418" y="212"/>
                  <a:pt x="425" y="219"/>
                </a:cubicBezTo>
                <a:cubicBezTo>
                  <a:pt x="431" y="225"/>
                  <a:pt x="437" y="234"/>
                  <a:pt x="441" y="245"/>
                </a:cubicBezTo>
                <a:cubicBezTo>
                  <a:pt x="446" y="255"/>
                  <a:pt x="448" y="268"/>
                  <a:pt x="448" y="284"/>
                </a:cubicBezTo>
                <a:cubicBezTo>
                  <a:pt x="448" y="311"/>
                  <a:pt x="439" y="332"/>
                  <a:pt x="423" y="346"/>
                </a:cubicBezTo>
                <a:cubicBezTo>
                  <a:pt x="406" y="360"/>
                  <a:pt x="386" y="367"/>
                  <a:pt x="361" y="367"/>
                </a:cubicBezTo>
                <a:cubicBezTo>
                  <a:pt x="327" y="367"/>
                  <a:pt x="300" y="355"/>
                  <a:pt x="280" y="332"/>
                </a:cubicBezTo>
                <a:cubicBezTo>
                  <a:pt x="261" y="308"/>
                  <a:pt x="251" y="276"/>
                  <a:pt x="251" y="2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body" idx="1"/>
          </p:nvPr>
        </p:nvSpPr>
        <p:spPr>
          <a:xfrm>
            <a:off x="1392725" y="395650"/>
            <a:ext cx="10302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dirty="0"/>
              <a:t>Depression levels vs frustration while seeking health info.</a:t>
            </a:r>
            <a:endParaRPr dirty="0"/>
          </a:p>
        </p:txBody>
      </p:sp>
      <p:grpSp>
        <p:nvGrpSpPr>
          <p:cNvPr id="306" name="Google Shape;306;p18"/>
          <p:cNvGrpSpPr/>
          <p:nvPr/>
        </p:nvGrpSpPr>
        <p:grpSpPr>
          <a:xfrm>
            <a:off x="492972" y="379755"/>
            <a:ext cx="839890" cy="839890"/>
            <a:chOff x="6176699" y="1464128"/>
            <a:chExt cx="1103086" cy="1103086"/>
          </a:xfrm>
        </p:grpSpPr>
        <p:sp>
          <p:nvSpPr>
            <p:cNvPr id="307" name="Google Shape;307;p18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09" name="Google Shape;309;p18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l="19926" t="27292" r="62649" b="9648"/>
          <a:stretch/>
        </p:blipFill>
        <p:spPr>
          <a:xfrm>
            <a:off x="6127708" y="1242339"/>
            <a:ext cx="2343328" cy="53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l="61632" t="26841" r="19935" b="11170"/>
          <a:stretch/>
        </p:blipFill>
        <p:spPr>
          <a:xfrm>
            <a:off x="9075625" y="1214058"/>
            <a:ext cx="2448718" cy="524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606" y="3311600"/>
            <a:ext cx="1818838" cy="103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1474710" y="2927268"/>
            <a:ext cx="3980287" cy="142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People who feel more depressed tends get frustrated more easily when seeking health-related information!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body" idx="1"/>
          </p:nvPr>
        </p:nvSpPr>
        <p:spPr>
          <a:xfrm>
            <a:off x="1384329" y="329955"/>
            <a:ext cx="63264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dirty="0"/>
              <a:t>Lot of efforts= Frustrated?</a:t>
            </a:r>
            <a:endParaRPr dirty="0"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338260" y="329955"/>
            <a:ext cx="839890" cy="839890"/>
            <a:chOff x="6176699" y="1464128"/>
            <a:chExt cx="1103086" cy="1103086"/>
          </a:xfrm>
        </p:grpSpPr>
        <p:sp>
          <p:nvSpPr>
            <p:cNvPr id="325" name="Google Shape;325;p20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32" name="Google Shape;332;p20"/>
          <p:cNvSpPr txBox="1"/>
          <p:nvPr/>
        </p:nvSpPr>
        <p:spPr>
          <a:xfrm>
            <a:off x="338260" y="2223304"/>
            <a:ext cx="5550000" cy="329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People who don’t feel depressed will not get frustrated</a:t>
            </a:r>
            <a:r>
              <a:rPr lang="en-US" sz="18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even they put a lot of efforts</a:t>
            </a: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However,  people who feel more depressed will get frustrated even they put less efforts on health information seeking.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33D17-FD12-0247-A837-28DF9DED55CD}"/>
              </a:ext>
            </a:extLst>
          </p:cNvPr>
          <p:cNvSpPr txBox="1"/>
          <p:nvPr/>
        </p:nvSpPr>
        <p:spPr>
          <a:xfrm>
            <a:off x="7974622" y="3458220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depression feelings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E526F-062D-F042-8283-F7499D1460F2}"/>
              </a:ext>
            </a:extLst>
          </p:cNvPr>
          <p:cNvSpPr txBox="1"/>
          <p:nvPr/>
        </p:nvSpPr>
        <p:spPr>
          <a:xfrm>
            <a:off x="7862401" y="6173025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depression feelings</a:t>
            </a:r>
          </a:p>
        </p:txBody>
      </p:sp>
      <p:pic>
        <p:nvPicPr>
          <p:cNvPr id="16" name="Picture 15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9139CBD4-C134-DC46-A9D7-810795C29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6"/>
          <a:stretch/>
        </p:blipFill>
        <p:spPr>
          <a:xfrm>
            <a:off x="9249346" y="1203730"/>
            <a:ext cx="2336740" cy="2194124"/>
          </a:xfrm>
          <a:prstGeom prst="rect">
            <a:avLst/>
          </a:prstGeom>
        </p:spPr>
      </p:pic>
      <p:pic>
        <p:nvPicPr>
          <p:cNvPr id="18" name="Picture 17" descr="A picture containing device&#10;&#10;Description automatically generated">
            <a:extLst>
              <a:ext uri="{FF2B5EF4-FFF2-40B4-BE49-F238E27FC236}">
                <a16:creationId xmlns:a16="http://schemas.microsoft.com/office/drawing/2014/main" id="{AD1F8B31-8B04-4D42-8B8E-5FACB0C76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2542"/>
          <a:stretch/>
        </p:blipFill>
        <p:spPr>
          <a:xfrm>
            <a:off x="9353469" y="3903657"/>
            <a:ext cx="2265770" cy="2249355"/>
          </a:xfrm>
          <a:prstGeom prst="rect">
            <a:avLst/>
          </a:prstGeom>
        </p:spPr>
      </p:pic>
      <p:pic>
        <p:nvPicPr>
          <p:cNvPr id="32" name="Picture 31" descr="A picture containing device&#10;&#10;Description automatically generated">
            <a:extLst>
              <a:ext uri="{FF2B5EF4-FFF2-40B4-BE49-F238E27FC236}">
                <a16:creationId xmlns:a16="http://schemas.microsoft.com/office/drawing/2014/main" id="{B152C06E-8C1B-B048-8421-74CB7ECC1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86"/>
          <a:stretch/>
        </p:blipFill>
        <p:spPr>
          <a:xfrm>
            <a:off x="6445961" y="3903659"/>
            <a:ext cx="2265770" cy="2216441"/>
          </a:xfrm>
          <a:prstGeom prst="rect">
            <a:avLst/>
          </a:prstGeom>
        </p:spPr>
      </p:pic>
      <p:pic>
        <p:nvPicPr>
          <p:cNvPr id="33" name="Picture 32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30A97879-1550-154F-AD31-DAD257B79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01"/>
          <a:stretch/>
        </p:blipFill>
        <p:spPr>
          <a:xfrm>
            <a:off x="6520525" y="1194303"/>
            <a:ext cx="2200633" cy="21941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2d29106f_2_21"/>
          <p:cNvSpPr txBox="1">
            <a:spLocks noGrp="1"/>
          </p:cNvSpPr>
          <p:nvPr>
            <p:ph type="body" idx="1"/>
          </p:nvPr>
        </p:nvSpPr>
        <p:spPr>
          <a:xfrm>
            <a:off x="1621325" y="346882"/>
            <a:ext cx="82848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dirty="0"/>
              <a:t>Cancer worries by depression levels</a:t>
            </a:r>
            <a:endParaRPr dirty="0"/>
          </a:p>
        </p:txBody>
      </p:sp>
      <p:grpSp>
        <p:nvGrpSpPr>
          <p:cNvPr id="338" name="Google Shape;338;g702d29106f_2_21"/>
          <p:cNvGrpSpPr/>
          <p:nvPr/>
        </p:nvGrpSpPr>
        <p:grpSpPr>
          <a:xfrm>
            <a:off x="492972" y="303555"/>
            <a:ext cx="839900" cy="839900"/>
            <a:chOff x="6176699" y="1464128"/>
            <a:chExt cx="1103100" cy="1103100"/>
          </a:xfrm>
        </p:grpSpPr>
        <p:sp>
          <p:nvSpPr>
            <p:cNvPr id="339" name="Google Shape;339;g702d29106f_2_21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40" name="Google Shape;340;g702d29106f_2_2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41" name="Google Shape;341;g702d29106f_2_21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42" name="Google Shape;342;g702d29106f_2_21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" name="Google Shape;343;g702d29106f_2_21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44" name="Google Shape;344;g702d29106f_2_21"/>
          <p:cNvSpPr txBox="1"/>
          <p:nvPr/>
        </p:nvSpPr>
        <p:spPr>
          <a:xfrm>
            <a:off x="4004192" y="508636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5" name="Google Shape;345;g702d29106f_2_21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g702d29106f_2_21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g702d29106f_2_21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8" name="Google Shape;348;g702d29106f_2_21"/>
          <p:cNvPicPr preferRelativeResize="0"/>
          <p:nvPr/>
        </p:nvPicPr>
        <p:blipFill rotWithShape="1">
          <a:blip r:embed="rId3">
            <a:alphaModFix/>
          </a:blip>
          <a:srcRect l="-397" t="1439" r="15845" b="-1440"/>
          <a:stretch/>
        </p:blipFill>
        <p:spPr>
          <a:xfrm>
            <a:off x="457200" y="1542475"/>
            <a:ext cx="11429998" cy="428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702d29106f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152" y="1186875"/>
            <a:ext cx="2493375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702d29106f_2_21"/>
          <p:cNvSpPr txBox="1"/>
          <p:nvPr/>
        </p:nvSpPr>
        <p:spPr>
          <a:xfrm>
            <a:off x="4850850" y="5509425"/>
            <a:ext cx="31263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Worried about getting cancer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1" name="Google Shape;351;g702d29106f_2_21"/>
          <p:cNvSpPr txBox="1"/>
          <p:nvPr/>
        </p:nvSpPr>
        <p:spPr>
          <a:xfrm rot="-5400000">
            <a:off x="-394082" y="3202875"/>
            <a:ext cx="14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Proportion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2" name="Google Shape;352;g702d29106f_2_21"/>
          <p:cNvSpPr txBox="1"/>
          <p:nvPr/>
        </p:nvSpPr>
        <p:spPr>
          <a:xfrm>
            <a:off x="2806350" y="5935525"/>
            <a:ext cx="7511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People who feel more depressed worry more about getting cancer!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body" idx="1"/>
          </p:nvPr>
        </p:nvSpPr>
        <p:spPr>
          <a:xfrm>
            <a:off x="1451650" y="371300"/>
            <a:ext cx="100047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Relationship between dimensions of trust</a:t>
            </a:r>
            <a:endParaRPr/>
          </a:p>
        </p:txBody>
      </p:sp>
      <p:grpSp>
        <p:nvGrpSpPr>
          <p:cNvPr id="358" name="Google Shape;358;p21"/>
          <p:cNvGrpSpPr/>
          <p:nvPr/>
        </p:nvGrpSpPr>
        <p:grpSpPr>
          <a:xfrm>
            <a:off x="511172" y="336255"/>
            <a:ext cx="839890" cy="839890"/>
            <a:chOff x="6176699" y="1464128"/>
            <a:chExt cx="1103086" cy="1103086"/>
          </a:xfrm>
        </p:grpSpPr>
        <p:sp>
          <p:nvSpPr>
            <p:cNvPr id="359" name="Google Shape;359;p21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61" name="Google Shape;3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275" y="1311125"/>
            <a:ext cx="5620599" cy="524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1"/>
          <p:cNvSpPr txBox="1"/>
          <p:nvPr/>
        </p:nvSpPr>
        <p:spPr>
          <a:xfrm>
            <a:off x="176950" y="2488975"/>
            <a:ext cx="54708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There is a relationship between dimensions of trust itself.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○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People who trust charities tend to trust religious organization.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○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People who trust government tend to trust doctor.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g702d29106f_4_2"/>
          <p:cNvGrpSpPr/>
          <p:nvPr/>
        </p:nvGrpSpPr>
        <p:grpSpPr>
          <a:xfrm>
            <a:off x="167422" y="255580"/>
            <a:ext cx="839900" cy="839900"/>
            <a:chOff x="6176699" y="1464128"/>
            <a:chExt cx="1103100" cy="1103100"/>
          </a:xfrm>
        </p:grpSpPr>
        <p:sp>
          <p:nvSpPr>
            <p:cNvPr id="369" name="Google Shape;369;g702d29106f_4_2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70" name="Google Shape;370;g702d29106f_4_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71" name="Google Shape;371;g702d29106f_4_2"/>
          <p:cNvSpPr txBox="1">
            <a:spLocks noGrp="1"/>
          </p:cNvSpPr>
          <p:nvPr>
            <p:ph type="body" idx="2"/>
          </p:nvPr>
        </p:nvSpPr>
        <p:spPr>
          <a:xfrm>
            <a:off x="1069975" y="164700"/>
            <a:ext cx="11026800" cy="112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influence of age/income/education on trust</a:t>
            </a:r>
            <a:endParaRPr/>
          </a:p>
        </p:txBody>
      </p:sp>
      <p:pic>
        <p:nvPicPr>
          <p:cNvPr id="372" name="Google Shape;372;g702d29106f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1364925"/>
            <a:ext cx="6186926" cy="53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702d29106f_4_2"/>
          <p:cNvSpPr txBox="1"/>
          <p:nvPr/>
        </p:nvSpPr>
        <p:spPr>
          <a:xfrm>
            <a:off x="6728725" y="2004875"/>
            <a:ext cx="51351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There is a positive relationship between age, income and education with trust doctor.</a:t>
            </a:r>
            <a:endParaRPr sz="18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People with higher education level and higher income level tend to trust government. At the same time, they tend to do not trust religious organization.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02d29106f_4_14"/>
          <p:cNvSpPr txBox="1">
            <a:spLocks noGrp="1"/>
          </p:cNvSpPr>
          <p:nvPr>
            <p:ph type="body" idx="1"/>
          </p:nvPr>
        </p:nvSpPr>
        <p:spPr>
          <a:xfrm>
            <a:off x="1186750" y="135750"/>
            <a:ext cx="6468000" cy="6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Trust level based on race</a:t>
            </a:r>
            <a:endParaRPr/>
          </a:p>
        </p:txBody>
      </p:sp>
      <p:grpSp>
        <p:nvGrpSpPr>
          <p:cNvPr id="381" name="Google Shape;381;g702d29106f_4_14"/>
          <p:cNvGrpSpPr/>
          <p:nvPr/>
        </p:nvGrpSpPr>
        <p:grpSpPr>
          <a:xfrm>
            <a:off x="237197" y="135755"/>
            <a:ext cx="839900" cy="839900"/>
            <a:chOff x="6176699" y="1464128"/>
            <a:chExt cx="1103100" cy="1103100"/>
          </a:xfrm>
        </p:grpSpPr>
        <p:sp>
          <p:nvSpPr>
            <p:cNvPr id="382" name="Google Shape;382;g702d29106f_4_14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3" name="Google Shape;383;g702d29106f_4_14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AB48F-0E1B-254C-8B28-270EE004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644"/>
            <a:ext cx="11698014" cy="331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84;g702d29106f_4_14">
            <a:extLst>
              <a:ext uri="{FF2B5EF4-FFF2-40B4-BE49-F238E27FC236}">
                <a16:creationId xmlns:a16="http://schemas.microsoft.com/office/drawing/2014/main" id="{C259A88B-1B41-5442-8C39-391C3B4D0B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46" r="655"/>
          <a:stretch/>
        </p:blipFill>
        <p:spPr>
          <a:xfrm>
            <a:off x="237197" y="4046482"/>
            <a:ext cx="11580049" cy="28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2d29106f_4_27"/>
          <p:cNvSpPr txBox="1">
            <a:spLocks noGrp="1"/>
          </p:cNvSpPr>
          <p:nvPr>
            <p:ph type="body" idx="1"/>
          </p:nvPr>
        </p:nvSpPr>
        <p:spPr>
          <a:xfrm>
            <a:off x="1521450" y="466250"/>
            <a:ext cx="9705000" cy="66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to increase the trust level to doctor?</a:t>
            </a:r>
            <a:endParaRPr/>
          </a:p>
        </p:txBody>
      </p:sp>
      <p:grpSp>
        <p:nvGrpSpPr>
          <p:cNvPr id="391" name="Google Shape;391;g702d29106f_4_27"/>
          <p:cNvGrpSpPr/>
          <p:nvPr/>
        </p:nvGrpSpPr>
        <p:grpSpPr>
          <a:xfrm>
            <a:off x="524722" y="380355"/>
            <a:ext cx="839900" cy="839900"/>
            <a:chOff x="6176699" y="1464128"/>
            <a:chExt cx="1103100" cy="1103100"/>
          </a:xfrm>
        </p:grpSpPr>
        <p:sp>
          <p:nvSpPr>
            <p:cNvPr id="392" name="Google Shape;392;g702d29106f_4_27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3" name="Google Shape;393;g702d29106f_4_27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94" name="Google Shape;394;g702d29106f_4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25" y="1491167"/>
            <a:ext cx="5826125" cy="5097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02d29106f_4_27"/>
          <p:cNvSpPr txBox="1"/>
          <p:nvPr/>
        </p:nvSpPr>
        <p:spPr>
          <a:xfrm>
            <a:off x="6593175" y="1804075"/>
            <a:ext cx="4875900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lang="en-US" sz="24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There is obvious relationship between the quality of healthcare and trust level to doctor.</a:t>
            </a: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lang="en-US" sz="24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If we want to make people trust doctor more, we should increase the quality of healthcare first.</a:t>
            </a:r>
            <a:endParaRPr sz="2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02d29106f_2_1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702d29106f_2_1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6CAC5">
                  <a:alpha val="64705"/>
                </a:srgb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02" name="Google Shape;402;g702d29106f_2_143"/>
          <p:cNvGrpSpPr/>
          <p:nvPr/>
        </p:nvGrpSpPr>
        <p:grpSpPr>
          <a:xfrm>
            <a:off x="2804572" y="1249380"/>
            <a:ext cx="839900" cy="839900"/>
            <a:chOff x="6176699" y="1464128"/>
            <a:chExt cx="1103100" cy="1103100"/>
          </a:xfrm>
        </p:grpSpPr>
        <p:sp>
          <p:nvSpPr>
            <p:cNvPr id="403" name="Google Shape;403;g702d29106f_2_143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04" name="Google Shape;404;g702d29106f_2_143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05" name="Google Shape;405;g702d29106f_2_143"/>
          <p:cNvSpPr txBox="1">
            <a:spLocks noGrp="1"/>
          </p:cNvSpPr>
          <p:nvPr>
            <p:ph type="body" idx="1"/>
          </p:nvPr>
        </p:nvSpPr>
        <p:spPr>
          <a:xfrm>
            <a:off x="3831325" y="1249325"/>
            <a:ext cx="47856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Predictive Analysis</a:t>
            </a:r>
            <a:endParaRPr/>
          </a:p>
        </p:txBody>
      </p:sp>
      <p:sp>
        <p:nvSpPr>
          <p:cNvPr id="406" name="Google Shape;406;g702d29106f_2_143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The human body is the best picture of the human soul.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-Tony Robbins</a:t>
            </a:r>
            <a:endParaRPr/>
          </a:p>
        </p:txBody>
      </p:sp>
      <p:cxnSp>
        <p:nvCxnSpPr>
          <p:cNvPr id="407" name="Google Shape;407;g702d29106f_2_143"/>
          <p:cNvCxnSpPr/>
          <p:nvPr/>
        </p:nvCxnSpPr>
        <p:spPr>
          <a:xfrm>
            <a:off x="1811338" y="54991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702d29106f_2_143"/>
          <p:cNvCxnSpPr/>
          <p:nvPr/>
        </p:nvCxnSpPr>
        <p:spPr>
          <a:xfrm>
            <a:off x="1811338" y="25908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/>
          <p:nvPr/>
        </p:nvSpPr>
        <p:spPr>
          <a:xfrm>
            <a:off x="0" y="274931"/>
            <a:ext cx="5175448" cy="6728970"/>
          </a:xfrm>
          <a:custGeom>
            <a:avLst/>
            <a:gdLst/>
            <a:ahLst/>
            <a:cxnLst/>
            <a:rect l="l" t="t" r="r" b="b"/>
            <a:pathLst>
              <a:path w="5175448" h="6728970" extrusionOk="0">
                <a:moveTo>
                  <a:pt x="0" y="0"/>
                </a:moveTo>
                <a:lnTo>
                  <a:pt x="4236047" y="1590012"/>
                </a:lnTo>
                <a:cubicBezTo>
                  <a:pt x="4984635" y="1870997"/>
                  <a:pt x="5363702" y="2705631"/>
                  <a:pt x="5082718" y="3454219"/>
                </a:cubicBezTo>
                <a:lnTo>
                  <a:pt x="3853531" y="6728970"/>
                </a:lnTo>
                <a:lnTo>
                  <a:pt x="0" y="6728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6167555" y="1226384"/>
            <a:ext cx="839855" cy="839855"/>
            <a:chOff x="6176699" y="1464128"/>
            <a:chExt cx="1103086" cy="1103086"/>
          </a:xfrm>
        </p:grpSpPr>
        <p:sp>
          <p:nvSpPr>
            <p:cNvPr id="158" name="Google Shape;158;p2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66CAC5">
                    <a:alpha val="67843"/>
                  </a:srgbClr>
                </a:gs>
              </a:gsLst>
              <a:lin ang="300115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60" name="Google Shape;160;p2"/>
          <p:cNvSpPr txBox="1"/>
          <p:nvPr/>
        </p:nvSpPr>
        <p:spPr>
          <a:xfrm>
            <a:off x="7963625" y="2502675"/>
            <a:ext cx="21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01. Introduction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7440529" y="2606546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7963625" y="3328625"/>
            <a:ext cx="34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02. Exploratory Analysis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7440516" y="3377816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7963625" y="4079800"/>
            <a:ext cx="33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03. Predictive Analysis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7440516" y="4149100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6" name="Google Shape;166;p2"/>
          <p:cNvSpPr txBox="1">
            <a:spLocks noGrp="1"/>
          </p:cNvSpPr>
          <p:nvPr>
            <p:ph type="body" idx="1"/>
          </p:nvPr>
        </p:nvSpPr>
        <p:spPr>
          <a:xfrm>
            <a:off x="7296150" y="1230775"/>
            <a:ext cx="41337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Today Agenda</a:t>
            </a:r>
            <a:endParaRPr/>
          </a:p>
        </p:txBody>
      </p:sp>
      <p:grpSp>
        <p:nvGrpSpPr>
          <p:cNvPr id="167" name="Google Shape;167;p2"/>
          <p:cNvGrpSpPr/>
          <p:nvPr/>
        </p:nvGrpSpPr>
        <p:grpSpPr>
          <a:xfrm>
            <a:off x="255788" y="1488742"/>
            <a:ext cx="4953645" cy="3418433"/>
            <a:chOff x="6079952" y="2534526"/>
            <a:chExt cx="3491433" cy="2409383"/>
          </a:xfrm>
        </p:grpSpPr>
        <p:sp>
          <p:nvSpPr>
            <p:cNvPr id="168" name="Google Shape;168;p2"/>
            <p:cNvSpPr/>
            <p:nvPr/>
          </p:nvSpPr>
          <p:spPr>
            <a:xfrm>
              <a:off x="6619974" y="2534526"/>
              <a:ext cx="1390157" cy="1387484"/>
            </a:xfrm>
            <a:custGeom>
              <a:avLst/>
              <a:gdLst/>
              <a:ahLst/>
              <a:cxnLst/>
              <a:rect l="l" t="t" r="r" b="b"/>
              <a:pathLst>
                <a:path w="1040" h="1038" extrusionOk="0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614316" y="3097626"/>
              <a:ext cx="957069" cy="95707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929930" y="3990180"/>
              <a:ext cx="684385" cy="683049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686486" y="4331705"/>
              <a:ext cx="610867" cy="612204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024679" y="4425942"/>
              <a:ext cx="290062" cy="291398"/>
            </a:xfrm>
            <a:custGeom>
              <a:avLst/>
              <a:gdLst/>
              <a:ahLst/>
              <a:cxnLst/>
              <a:rect l="l" t="t" r="r" b="b"/>
              <a:pathLst>
                <a:path w="217" h="218" extrusionOk="0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079952" y="4435298"/>
              <a:ext cx="310112" cy="31011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74" name="Google Shape;174;p2"/>
          <p:cNvSpPr txBox="1"/>
          <p:nvPr/>
        </p:nvSpPr>
        <p:spPr>
          <a:xfrm>
            <a:off x="7963626" y="4907175"/>
            <a:ext cx="24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04. Conclusion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440516" y="4976475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2d29106f_5_294"/>
          <p:cNvSpPr txBox="1">
            <a:spLocks noGrp="1"/>
          </p:cNvSpPr>
          <p:nvPr>
            <p:ph type="body" idx="1"/>
          </p:nvPr>
        </p:nvSpPr>
        <p:spPr>
          <a:xfrm>
            <a:off x="3988173" y="293825"/>
            <a:ext cx="5858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K-Nearest Neighbours</a:t>
            </a:r>
            <a:endParaRPr/>
          </a:p>
        </p:txBody>
      </p:sp>
      <p:grpSp>
        <p:nvGrpSpPr>
          <p:cNvPr id="415" name="Google Shape;415;g702d29106f_5_294"/>
          <p:cNvGrpSpPr/>
          <p:nvPr/>
        </p:nvGrpSpPr>
        <p:grpSpPr>
          <a:xfrm>
            <a:off x="3015772" y="429480"/>
            <a:ext cx="839900" cy="839900"/>
            <a:chOff x="6176699" y="1464128"/>
            <a:chExt cx="1103100" cy="1103100"/>
          </a:xfrm>
        </p:grpSpPr>
        <p:sp>
          <p:nvSpPr>
            <p:cNvPr id="416" name="Google Shape;416;g702d29106f_5_294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17" name="Google Shape;417;g702d29106f_5_294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18" name="Google Shape;418;g702d29106f_5_294"/>
          <p:cNvSpPr txBox="1"/>
          <p:nvPr/>
        </p:nvSpPr>
        <p:spPr>
          <a:xfrm>
            <a:off x="2719173" y="1269369"/>
            <a:ext cx="7127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80/20 Split Train/Test 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Prediction Accuracy: 79%</a:t>
            </a:r>
            <a:endParaRPr sz="2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9" name="Google Shape;419;g702d29106f_5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1" y="2416874"/>
            <a:ext cx="8508288" cy="41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5;g702d29106f_4_27">
            <a:extLst>
              <a:ext uri="{FF2B5EF4-FFF2-40B4-BE49-F238E27FC236}">
                <a16:creationId xmlns:a16="http://schemas.microsoft.com/office/drawing/2014/main" id="{5EAACE4E-84CC-4243-A1B4-C14EEB25C6B9}"/>
              </a:ext>
            </a:extLst>
          </p:cNvPr>
          <p:cNvSpPr txBox="1"/>
          <p:nvPr/>
        </p:nvSpPr>
        <p:spPr>
          <a:xfrm>
            <a:off x="8351704" y="3591801"/>
            <a:ext cx="2989737" cy="297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uli"/>
                <a:ea typeface="Muli"/>
                <a:cs typeface="Muli"/>
                <a:sym typeface="Muli"/>
              </a:rPr>
              <a:t>Optimal number of Ks is between </a:t>
            </a:r>
            <a:r>
              <a:rPr lang="en-US" sz="2400" b="1" dirty="0">
                <a:latin typeface="Muli"/>
                <a:ea typeface="Muli"/>
                <a:cs typeface="Muli"/>
                <a:sym typeface="Muli"/>
              </a:rPr>
              <a:t>9 - 11</a:t>
            </a:r>
            <a:endParaRPr sz="2400" b="1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02d29106f_5_308"/>
          <p:cNvSpPr txBox="1">
            <a:spLocks noGrp="1"/>
          </p:cNvSpPr>
          <p:nvPr>
            <p:ph type="body" idx="1"/>
          </p:nvPr>
        </p:nvSpPr>
        <p:spPr>
          <a:xfrm>
            <a:off x="4323799" y="549275"/>
            <a:ext cx="39417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Random Forest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grpSp>
        <p:nvGrpSpPr>
          <p:cNvPr id="426" name="Google Shape;426;g702d29106f_5_308"/>
          <p:cNvGrpSpPr/>
          <p:nvPr/>
        </p:nvGrpSpPr>
        <p:grpSpPr>
          <a:xfrm>
            <a:off x="3240372" y="399530"/>
            <a:ext cx="839900" cy="839900"/>
            <a:chOff x="6176699" y="1464128"/>
            <a:chExt cx="1103100" cy="1103100"/>
          </a:xfrm>
        </p:grpSpPr>
        <p:sp>
          <p:nvSpPr>
            <p:cNvPr id="427" name="Google Shape;427;g702d29106f_5_308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28" name="Google Shape;428;g702d29106f_5_308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29" name="Google Shape;429;g702d29106f_5_308"/>
          <p:cNvSpPr txBox="1"/>
          <p:nvPr/>
        </p:nvSpPr>
        <p:spPr>
          <a:xfrm>
            <a:off x="2415522" y="1208080"/>
            <a:ext cx="7127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80/20 Split Train/Test 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Prediction Accuracy: 87%</a:t>
            </a:r>
            <a:endParaRPr sz="2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30" name="Google Shape;430;g702d29106f_5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39" y="2316625"/>
            <a:ext cx="9473077" cy="42853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5;g702d29106f_4_27">
            <a:extLst>
              <a:ext uri="{FF2B5EF4-FFF2-40B4-BE49-F238E27FC236}">
                <a16:creationId xmlns:a16="http://schemas.microsoft.com/office/drawing/2014/main" id="{3B1236A7-C9E3-4A4A-B4A6-7A389D417A30}"/>
              </a:ext>
            </a:extLst>
          </p:cNvPr>
          <p:cNvSpPr txBox="1"/>
          <p:nvPr/>
        </p:nvSpPr>
        <p:spPr>
          <a:xfrm>
            <a:off x="9202263" y="3429000"/>
            <a:ext cx="2989737" cy="297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Important features includes BMI, Weekly Exercise, and Frequency to visit Doctor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02d29106f_5_320"/>
          <p:cNvSpPr txBox="1">
            <a:spLocks noGrp="1"/>
          </p:cNvSpPr>
          <p:nvPr>
            <p:ph type="body" idx="1"/>
          </p:nvPr>
        </p:nvSpPr>
        <p:spPr>
          <a:xfrm>
            <a:off x="4009348" y="480825"/>
            <a:ext cx="5858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K-Means Clustering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grpSp>
        <p:nvGrpSpPr>
          <p:cNvPr id="437" name="Google Shape;437;g702d29106f_5_320"/>
          <p:cNvGrpSpPr/>
          <p:nvPr/>
        </p:nvGrpSpPr>
        <p:grpSpPr>
          <a:xfrm>
            <a:off x="3015772" y="277080"/>
            <a:ext cx="839900" cy="839900"/>
            <a:chOff x="6176699" y="1464128"/>
            <a:chExt cx="1103100" cy="1103100"/>
          </a:xfrm>
        </p:grpSpPr>
        <p:sp>
          <p:nvSpPr>
            <p:cNvPr id="438" name="Google Shape;438;g702d29106f_5_32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39" name="Google Shape;439;g702d29106f_5_32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40" name="Google Shape;440;g702d29106f_5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65" y="1279975"/>
            <a:ext cx="10916701" cy="540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702d29106f_5_320"/>
          <p:cNvSpPr txBox="1"/>
          <p:nvPr/>
        </p:nvSpPr>
        <p:spPr>
          <a:xfrm>
            <a:off x="4875750" y="1602225"/>
            <a:ext cx="2494314" cy="37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3 clusters observed!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69A6028-4344-A946-9909-62A9E39EFA10}"/>
              </a:ext>
            </a:extLst>
          </p:cNvPr>
          <p:cNvGrpSpPr>
            <a:grpSpLocks/>
          </p:cNvGrpSpPr>
          <p:nvPr/>
        </p:nvGrpSpPr>
        <p:grpSpPr bwMode="auto">
          <a:xfrm>
            <a:off x="3998551" y="1791779"/>
            <a:ext cx="3764921" cy="3538728"/>
            <a:chOff x="6860158" y="1578016"/>
            <a:chExt cx="4063627" cy="3838071"/>
          </a:xfrm>
        </p:grpSpPr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62DF6A2D-B20E-4946-8C35-93B89191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692" y="1580738"/>
              <a:ext cx="1889093" cy="3832626"/>
            </a:xfrm>
            <a:custGeom>
              <a:avLst/>
              <a:gdLst>
                <a:gd name="T0" fmla="*/ 343 w 403"/>
                <a:gd name="T1" fmla="*/ 410 h 820"/>
                <a:gd name="T2" fmla="*/ 342 w 403"/>
                <a:gd name="T3" fmla="*/ 410 h 820"/>
                <a:gd name="T4" fmla="*/ 345 w 403"/>
                <a:gd name="T5" fmla="*/ 368 h 820"/>
                <a:gd name="T6" fmla="*/ 330 w 403"/>
                <a:gd name="T7" fmla="*/ 332 h 820"/>
                <a:gd name="T8" fmla="*/ 370 w 403"/>
                <a:gd name="T9" fmla="*/ 276 h 820"/>
                <a:gd name="T10" fmla="*/ 332 w 403"/>
                <a:gd name="T11" fmla="*/ 159 h 820"/>
                <a:gd name="T12" fmla="*/ 214 w 403"/>
                <a:gd name="T13" fmla="*/ 125 h 820"/>
                <a:gd name="T14" fmla="*/ 193 w 403"/>
                <a:gd name="T15" fmla="*/ 43 h 820"/>
                <a:gd name="T16" fmla="*/ 113 w 403"/>
                <a:gd name="T17" fmla="*/ 3 h 820"/>
                <a:gd name="T18" fmla="*/ 39 w 403"/>
                <a:gd name="T19" fmla="*/ 15 h 820"/>
                <a:gd name="T20" fmla="*/ 1 w 403"/>
                <a:gd name="T21" fmla="*/ 76 h 820"/>
                <a:gd name="T22" fmla="*/ 1 w 403"/>
                <a:gd name="T23" fmla="*/ 76 h 820"/>
                <a:gd name="T24" fmla="*/ 1 w 403"/>
                <a:gd name="T25" fmla="*/ 352 h 820"/>
                <a:gd name="T26" fmla="*/ 1 w 403"/>
                <a:gd name="T27" fmla="*/ 352 h 820"/>
                <a:gd name="T28" fmla="*/ 1 w 403"/>
                <a:gd name="T29" fmla="*/ 667 h 820"/>
                <a:gd name="T30" fmla="*/ 1 w 403"/>
                <a:gd name="T31" fmla="*/ 670 h 820"/>
                <a:gd name="T32" fmla="*/ 1 w 403"/>
                <a:gd name="T33" fmla="*/ 737 h 820"/>
                <a:gd name="T34" fmla="*/ 1 w 403"/>
                <a:gd name="T35" fmla="*/ 737 h 820"/>
                <a:gd name="T36" fmla="*/ 32 w 403"/>
                <a:gd name="T37" fmla="*/ 799 h 820"/>
                <a:gd name="T38" fmla="*/ 106 w 403"/>
                <a:gd name="T39" fmla="*/ 820 h 820"/>
                <a:gd name="T40" fmla="*/ 155 w 403"/>
                <a:gd name="T41" fmla="*/ 814 h 820"/>
                <a:gd name="T42" fmla="*/ 249 w 403"/>
                <a:gd name="T43" fmla="*/ 734 h 820"/>
                <a:gd name="T44" fmla="*/ 267 w 403"/>
                <a:gd name="T45" fmla="*/ 659 h 820"/>
                <a:gd name="T46" fmla="*/ 266 w 403"/>
                <a:gd name="T47" fmla="*/ 654 h 820"/>
                <a:gd name="T48" fmla="*/ 283 w 403"/>
                <a:gd name="T49" fmla="*/ 656 h 820"/>
                <a:gd name="T50" fmla="*/ 347 w 403"/>
                <a:gd name="T51" fmla="*/ 633 h 820"/>
                <a:gd name="T52" fmla="*/ 403 w 403"/>
                <a:gd name="T53" fmla="*/ 520 h 820"/>
                <a:gd name="T54" fmla="*/ 343 w 403"/>
                <a:gd name="T55" fmla="*/ 41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820">
                  <a:moveTo>
                    <a:pt x="343" y="410"/>
                  </a:moveTo>
                  <a:cubicBezTo>
                    <a:pt x="342" y="410"/>
                    <a:pt x="342" y="410"/>
                    <a:pt x="342" y="410"/>
                  </a:cubicBezTo>
                  <a:cubicBezTo>
                    <a:pt x="346" y="397"/>
                    <a:pt x="347" y="383"/>
                    <a:pt x="345" y="368"/>
                  </a:cubicBezTo>
                  <a:cubicBezTo>
                    <a:pt x="343" y="354"/>
                    <a:pt x="338" y="342"/>
                    <a:pt x="330" y="332"/>
                  </a:cubicBezTo>
                  <a:cubicBezTo>
                    <a:pt x="350" y="321"/>
                    <a:pt x="365" y="301"/>
                    <a:pt x="370" y="276"/>
                  </a:cubicBezTo>
                  <a:cubicBezTo>
                    <a:pt x="380" y="233"/>
                    <a:pt x="365" y="190"/>
                    <a:pt x="332" y="159"/>
                  </a:cubicBezTo>
                  <a:cubicBezTo>
                    <a:pt x="299" y="129"/>
                    <a:pt x="255" y="117"/>
                    <a:pt x="214" y="125"/>
                  </a:cubicBezTo>
                  <a:cubicBezTo>
                    <a:pt x="222" y="98"/>
                    <a:pt x="214" y="66"/>
                    <a:pt x="193" y="43"/>
                  </a:cubicBezTo>
                  <a:cubicBezTo>
                    <a:pt x="174" y="21"/>
                    <a:pt x="146" y="7"/>
                    <a:pt x="113" y="3"/>
                  </a:cubicBezTo>
                  <a:cubicBezTo>
                    <a:pt x="93" y="0"/>
                    <a:pt x="64" y="0"/>
                    <a:pt x="39" y="15"/>
                  </a:cubicBezTo>
                  <a:cubicBezTo>
                    <a:pt x="15" y="28"/>
                    <a:pt x="1" y="52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352"/>
                    <a:pt x="1" y="352"/>
                    <a:pt x="1" y="352"/>
                  </a:cubicBezTo>
                  <a:cubicBezTo>
                    <a:pt x="1" y="352"/>
                    <a:pt x="1" y="352"/>
                    <a:pt x="1" y="352"/>
                  </a:cubicBezTo>
                  <a:cubicBezTo>
                    <a:pt x="1" y="667"/>
                    <a:pt x="1" y="667"/>
                    <a:pt x="1" y="667"/>
                  </a:cubicBezTo>
                  <a:cubicBezTo>
                    <a:pt x="0" y="668"/>
                    <a:pt x="0" y="669"/>
                    <a:pt x="1" y="670"/>
                  </a:cubicBezTo>
                  <a:cubicBezTo>
                    <a:pt x="1" y="737"/>
                    <a:pt x="1" y="737"/>
                    <a:pt x="1" y="737"/>
                  </a:cubicBezTo>
                  <a:cubicBezTo>
                    <a:pt x="1" y="737"/>
                    <a:pt x="1" y="737"/>
                    <a:pt x="1" y="737"/>
                  </a:cubicBezTo>
                  <a:cubicBezTo>
                    <a:pt x="0" y="757"/>
                    <a:pt x="14" y="787"/>
                    <a:pt x="32" y="799"/>
                  </a:cubicBezTo>
                  <a:cubicBezTo>
                    <a:pt x="51" y="813"/>
                    <a:pt x="77" y="820"/>
                    <a:pt x="106" y="820"/>
                  </a:cubicBezTo>
                  <a:cubicBezTo>
                    <a:pt x="121" y="820"/>
                    <a:pt x="138" y="818"/>
                    <a:pt x="155" y="814"/>
                  </a:cubicBezTo>
                  <a:cubicBezTo>
                    <a:pt x="189" y="804"/>
                    <a:pt x="224" y="775"/>
                    <a:pt x="249" y="734"/>
                  </a:cubicBezTo>
                  <a:cubicBezTo>
                    <a:pt x="264" y="710"/>
                    <a:pt x="270" y="683"/>
                    <a:pt x="267" y="659"/>
                  </a:cubicBezTo>
                  <a:cubicBezTo>
                    <a:pt x="267" y="657"/>
                    <a:pt x="266" y="656"/>
                    <a:pt x="266" y="654"/>
                  </a:cubicBezTo>
                  <a:cubicBezTo>
                    <a:pt x="272" y="656"/>
                    <a:pt x="277" y="656"/>
                    <a:pt x="283" y="656"/>
                  </a:cubicBezTo>
                  <a:cubicBezTo>
                    <a:pt x="311" y="656"/>
                    <a:pt x="338" y="639"/>
                    <a:pt x="347" y="633"/>
                  </a:cubicBezTo>
                  <a:cubicBezTo>
                    <a:pt x="383" y="608"/>
                    <a:pt x="403" y="566"/>
                    <a:pt x="403" y="520"/>
                  </a:cubicBezTo>
                  <a:cubicBezTo>
                    <a:pt x="402" y="475"/>
                    <a:pt x="379" y="434"/>
                    <a:pt x="343" y="410"/>
                  </a:cubicBez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8" name="Freeform 45">
              <a:extLst>
                <a:ext uri="{FF2B5EF4-FFF2-40B4-BE49-F238E27FC236}">
                  <a16:creationId xmlns:a16="http://schemas.microsoft.com/office/drawing/2014/main" id="{37604258-BE6B-FA4A-85D3-1272D0805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0158" y="1578016"/>
              <a:ext cx="1891814" cy="3838071"/>
            </a:xfrm>
            <a:custGeom>
              <a:avLst/>
              <a:gdLst>
                <a:gd name="T0" fmla="*/ 403 w 404"/>
                <a:gd name="T1" fmla="*/ 738 h 821"/>
                <a:gd name="T2" fmla="*/ 403 w 404"/>
                <a:gd name="T3" fmla="*/ 670 h 821"/>
                <a:gd name="T4" fmla="*/ 403 w 404"/>
                <a:gd name="T5" fmla="*/ 668 h 821"/>
                <a:gd name="T6" fmla="*/ 403 w 404"/>
                <a:gd name="T7" fmla="*/ 352 h 821"/>
                <a:gd name="T8" fmla="*/ 403 w 404"/>
                <a:gd name="T9" fmla="*/ 352 h 821"/>
                <a:gd name="T10" fmla="*/ 403 w 404"/>
                <a:gd name="T11" fmla="*/ 77 h 821"/>
                <a:gd name="T12" fmla="*/ 403 w 404"/>
                <a:gd name="T13" fmla="*/ 77 h 821"/>
                <a:gd name="T14" fmla="*/ 365 w 404"/>
                <a:gd name="T15" fmla="*/ 15 h 821"/>
                <a:gd name="T16" fmla="*/ 290 w 404"/>
                <a:gd name="T17" fmla="*/ 3 h 821"/>
                <a:gd name="T18" fmla="*/ 210 w 404"/>
                <a:gd name="T19" fmla="*/ 43 h 821"/>
                <a:gd name="T20" fmla="*/ 189 w 404"/>
                <a:gd name="T21" fmla="*/ 126 h 821"/>
                <a:gd name="T22" fmla="*/ 72 w 404"/>
                <a:gd name="T23" fmla="*/ 160 h 821"/>
                <a:gd name="T24" fmla="*/ 33 w 404"/>
                <a:gd name="T25" fmla="*/ 276 h 821"/>
                <a:gd name="T26" fmla="*/ 74 w 404"/>
                <a:gd name="T27" fmla="*/ 332 h 821"/>
                <a:gd name="T28" fmla="*/ 58 w 404"/>
                <a:gd name="T29" fmla="*/ 369 h 821"/>
                <a:gd name="T30" fmla="*/ 62 w 404"/>
                <a:gd name="T31" fmla="*/ 411 h 821"/>
                <a:gd name="T32" fmla="*/ 61 w 404"/>
                <a:gd name="T33" fmla="*/ 411 h 821"/>
                <a:gd name="T34" fmla="*/ 1 w 404"/>
                <a:gd name="T35" fmla="*/ 521 h 821"/>
                <a:gd name="T36" fmla="*/ 57 w 404"/>
                <a:gd name="T37" fmla="*/ 634 h 821"/>
                <a:gd name="T38" fmla="*/ 121 w 404"/>
                <a:gd name="T39" fmla="*/ 657 h 821"/>
                <a:gd name="T40" fmla="*/ 137 w 404"/>
                <a:gd name="T41" fmla="*/ 655 h 821"/>
                <a:gd name="T42" fmla="*/ 137 w 404"/>
                <a:gd name="T43" fmla="*/ 659 h 821"/>
                <a:gd name="T44" fmla="*/ 155 w 404"/>
                <a:gd name="T45" fmla="*/ 735 h 821"/>
                <a:gd name="T46" fmla="*/ 249 w 404"/>
                <a:gd name="T47" fmla="*/ 814 h 821"/>
                <a:gd name="T48" fmla="*/ 298 w 404"/>
                <a:gd name="T49" fmla="*/ 821 h 821"/>
                <a:gd name="T50" fmla="*/ 372 w 404"/>
                <a:gd name="T51" fmla="*/ 800 h 821"/>
                <a:gd name="T52" fmla="*/ 403 w 404"/>
                <a:gd name="T53" fmla="*/ 738 h 821"/>
                <a:gd name="T54" fmla="*/ 403 w 404"/>
                <a:gd name="T55" fmla="*/ 738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821">
                  <a:moveTo>
                    <a:pt x="403" y="738"/>
                  </a:moveTo>
                  <a:cubicBezTo>
                    <a:pt x="403" y="670"/>
                    <a:pt x="403" y="670"/>
                    <a:pt x="403" y="670"/>
                  </a:cubicBezTo>
                  <a:cubicBezTo>
                    <a:pt x="403" y="669"/>
                    <a:pt x="403" y="669"/>
                    <a:pt x="403" y="668"/>
                  </a:cubicBezTo>
                  <a:cubicBezTo>
                    <a:pt x="403" y="352"/>
                    <a:pt x="403" y="352"/>
                    <a:pt x="403" y="352"/>
                  </a:cubicBezTo>
                  <a:cubicBezTo>
                    <a:pt x="403" y="352"/>
                    <a:pt x="403" y="352"/>
                    <a:pt x="403" y="352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403" y="53"/>
                    <a:pt x="388" y="29"/>
                    <a:pt x="365" y="15"/>
                  </a:cubicBezTo>
                  <a:cubicBezTo>
                    <a:pt x="339" y="0"/>
                    <a:pt x="310" y="1"/>
                    <a:pt x="290" y="3"/>
                  </a:cubicBezTo>
                  <a:cubicBezTo>
                    <a:pt x="258" y="8"/>
                    <a:pt x="229" y="22"/>
                    <a:pt x="210" y="43"/>
                  </a:cubicBezTo>
                  <a:cubicBezTo>
                    <a:pt x="190" y="66"/>
                    <a:pt x="182" y="98"/>
                    <a:pt x="189" y="126"/>
                  </a:cubicBezTo>
                  <a:cubicBezTo>
                    <a:pt x="148" y="117"/>
                    <a:pt x="104" y="130"/>
                    <a:pt x="72" y="160"/>
                  </a:cubicBezTo>
                  <a:cubicBezTo>
                    <a:pt x="38" y="190"/>
                    <a:pt x="24" y="234"/>
                    <a:pt x="33" y="276"/>
                  </a:cubicBezTo>
                  <a:cubicBezTo>
                    <a:pt x="38" y="301"/>
                    <a:pt x="53" y="322"/>
                    <a:pt x="74" y="332"/>
                  </a:cubicBezTo>
                  <a:cubicBezTo>
                    <a:pt x="66" y="342"/>
                    <a:pt x="61" y="355"/>
                    <a:pt x="58" y="369"/>
                  </a:cubicBezTo>
                  <a:cubicBezTo>
                    <a:pt x="56" y="383"/>
                    <a:pt x="57" y="398"/>
                    <a:pt x="62" y="411"/>
                  </a:cubicBezTo>
                  <a:cubicBezTo>
                    <a:pt x="61" y="411"/>
                    <a:pt x="61" y="411"/>
                    <a:pt x="61" y="411"/>
                  </a:cubicBezTo>
                  <a:cubicBezTo>
                    <a:pt x="24" y="434"/>
                    <a:pt x="2" y="476"/>
                    <a:pt x="1" y="521"/>
                  </a:cubicBezTo>
                  <a:cubicBezTo>
                    <a:pt x="0" y="567"/>
                    <a:pt x="21" y="609"/>
                    <a:pt x="57" y="634"/>
                  </a:cubicBezTo>
                  <a:cubicBezTo>
                    <a:pt x="66" y="640"/>
                    <a:pt x="92" y="657"/>
                    <a:pt x="121" y="657"/>
                  </a:cubicBezTo>
                  <a:cubicBezTo>
                    <a:pt x="126" y="657"/>
                    <a:pt x="132" y="656"/>
                    <a:pt x="137" y="655"/>
                  </a:cubicBezTo>
                  <a:cubicBezTo>
                    <a:pt x="137" y="656"/>
                    <a:pt x="137" y="658"/>
                    <a:pt x="137" y="659"/>
                  </a:cubicBezTo>
                  <a:cubicBezTo>
                    <a:pt x="133" y="684"/>
                    <a:pt x="140" y="710"/>
                    <a:pt x="155" y="735"/>
                  </a:cubicBezTo>
                  <a:cubicBezTo>
                    <a:pt x="180" y="776"/>
                    <a:pt x="214" y="805"/>
                    <a:pt x="249" y="814"/>
                  </a:cubicBezTo>
                  <a:cubicBezTo>
                    <a:pt x="266" y="819"/>
                    <a:pt x="282" y="821"/>
                    <a:pt x="298" y="821"/>
                  </a:cubicBezTo>
                  <a:cubicBezTo>
                    <a:pt x="326" y="821"/>
                    <a:pt x="352" y="814"/>
                    <a:pt x="372" y="800"/>
                  </a:cubicBezTo>
                  <a:cubicBezTo>
                    <a:pt x="389" y="788"/>
                    <a:pt x="404" y="758"/>
                    <a:pt x="403" y="738"/>
                  </a:cubicBezTo>
                  <a:cubicBezTo>
                    <a:pt x="403" y="738"/>
                    <a:pt x="403" y="738"/>
                    <a:pt x="403" y="738"/>
                  </a:cubicBez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37C648-91A1-F04B-8F0F-1A2E6E10193C}"/>
                </a:ext>
              </a:extLst>
            </p:cNvPr>
            <p:cNvGrpSpPr/>
            <p:nvPr/>
          </p:nvGrpSpPr>
          <p:grpSpPr>
            <a:xfrm>
              <a:off x="7196885" y="1801624"/>
              <a:ext cx="1673752" cy="3390854"/>
              <a:chOff x="433388" y="274638"/>
              <a:chExt cx="1103312" cy="2235200"/>
            </a:xfrm>
            <a:solidFill>
              <a:schemeClr val="bg1"/>
            </a:solidFill>
          </p:grpSpPr>
          <p:sp>
            <p:nvSpPr>
              <p:cNvPr id="21" name="Freeform 46">
                <a:extLst>
                  <a:ext uri="{FF2B5EF4-FFF2-40B4-BE49-F238E27FC236}">
                    <a16:creationId xmlns:a16="http://schemas.microsoft.com/office/drawing/2014/main" id="{794CCDB4-1DBD-BB46-BBE0-30C7E9E8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3388" y="274638"/>
                <a:ext cx="1103312" cy="2235200"/>
              </a:xfrm>
              <a:custGeom>
                <a:avLst/>
                <a:gdLst>
                  <a:gd name="T0" fmla="*/ 403 w 404"/>
                  <a:gd name="T1" fmla="*/ 668 h 820"/>
                  <a:gd name="T2" fmla="*/ 403 w 404"/>
                  <a:gd name="T3" fmla="*/ 352 h 820"/>
                  <a:gd name="T4" fmla="*/ 403 w 404"/>
                  <a:gd name="T5" fmla="*/ 76 h 820"/>
                  <a:gd name="T6" fmla="*/ 290 w 404"/>
                  <a:gd name="T7" fmla="*/ 3 h 820"/>
                  <a:gd name="T8" fmla="*/ 189 w 404"/>
                  <a:gd name="T9" fmla="*/ 125 h 820"/>
                  <a:gd name="T10" fmla="*/ 33 w 404"/>
                  <a:gd name="T11" fmla="*/ 276 h 820"/>
                  <a:gd name="T12" fmla="*/ 58 w 404"/>
                  <a:gd name="T13" fmla="*/ 368 h 820"/>
                  <a:gd name="T14" fmla="*/ 61 w 404"/>
                  <a:gd name="T15" fmla="*/ 410 h 820"/>
                  <a:gd name="T16" fmla="*/ 57 w 404"/>
                  <a:gd name="T17" fmla="*/ 633 h 820"/>
                  <a:gd name="T18" fmla="*/ 137 w 404"/>
                  <a:gd name="T19" fmla="*/ 654 h 820"/>
                  <a:gd name="T20" fmla="*/ 154 w 404"/>
                  <a:gd name="T21" fmla="*/ 734 h 820"/>
                  <a:gd name="T22" fmla="*/ 298 w 404"/>
                  <a:gd name="T23" fmla="*/ 820 h 820"/>
                  <a:gd name="T24" fmla="*/ 403 w 404"/>
                  <a:gd name="T25" fmla="*/ 737 h 820"/>
                  <a:gd name="T26" fmla="*/ 403 w 404"/>
                  <a:gd name="T27" fmla="*/ 670 h 820"/>
                  <a:gd name="T28" fmla="*/ 251 w 404"/>
                  <a:gd name="T29" fmla="*/ 806 h 820"/>
                  <a:gd name="T30" fmla="*/ 145 w 404"/>
                  <a:gd name="T31" fmla="*/ 660 h 820"/>
                  <a:gd name="T32" fmla="*/ 187 w 404"/>
                  <a:gd name="T33" fmla="*/ 603 h 820"/>
                  <a:gd name="T34" fmla="*/ 232 w 404"/>
                  <a:gd name="T35" fmla="*/ 619 h 820"/>
                  <a:gd name="T36" fmla="*/ 275 w 404"/>
                  <a:gd name="T37" fmla="*/ 601 h 820"/>
                  <a:gd name="T38" fmla="*/ 208 w 404"/>
                  <a:gd name="T39" fmla="*/ 606 h 820"/>
                  <a:gd name="T40" fmla="*/ 189 w 404"/>
                  <a:gd name="T41" fmla="*/ 499 h 820"/>
                  <a:gd name="T42" fmla="*/ 184 w 404"/>
                  <a:gd name="T43" fmla="*/ 493 h 820"/>
                  <a:gd name="T44" fmla="*/ 181 w 404"/>
                  <a:gd name="T45" fmla="*/ 597 h 820"/>
                  <a:gd name="T46" fmla="*/ 140 w 404"/>
                  <a:gd name="T47" fmla="*/ 645 h 820"/>
                  <a:gd name="T48" fmla="*/ 9 w 404"/>
                  <a:gd name="T49" fmla="*/ 521 h 820"/>
                  <a:gd name="T50" fmla="*/ 65 w 404"/>
                  <a:gd name="T51" fmla="*/ 418 h 820"/>
                  <a:gd name="T52" fmla="*/ 119 w 404"/>
                  <a:gd name="T53" fmla="*/ 455 h 820"/>
                  <a:gd name="T54" fmla="*/ 153 w 404"/>
                  <a:gd name="T55" fmla="*/ 437 h 820"/>
                  <a:gd name="T56" fmla="*/ 105 w 404"/>
                  <a:gd name="T57" fmla="*/ 444 h 820"/>
                  <a:gd name="T58" fmla="*/ 67 w 404"/>
                  <a:gd name="T59" fmla="*/ 370 h 820"/>
                  <a:gd name="T60" fmla="*/ 137 w 404"/>
                  <a:gd name="T61" fmla="*/ 319 h 820"/>
                  <a:gd name="T62" fmla="*/ 140 w 404"/>
                  <a:gd name="T63" fmla="*/ 312 h 820"/>
                  <a:gd name="T64" fmla="*/ 79 w 404"/>
                  <a:gd name="T65" fmla="*/ 325 h 820"/>
                  <a:gd name="T66" fmla="*/ 77 w 404"/>
                  <a:gd name="T67" fmla="*/ 166 h 820"/>
                  <a:gd name="T68" fmla="*/ 189 w 404"/>
                  <a:gd name="T69" fmla="*/ 189 h 820"/>
                  <a:gd name="T70" fmla="*/ 195 w 404"/>
                  <a:gd name="T71" fmla="*/ 190 h 820"/>
                  <a:gd name="T72" fmla="*/ 203 w 404"/>
                  <a:gd name="T73" fmla="*/ 135 h 820"/>
                  <a:gd name="T74" fmla="*/ 258 w 404"/>
                  <a:gd name="T75" fmla="*/ 129 h 820"/>
                  <a:gd name="T76" fmla="*/ 199 w 404"/>
                  <a:gd name="T77" fmla="*/ 128 h 820"/>
                  <a:gd name="T78" fmla="*/ 198 w 404"/>
                  <a:gd name="T79" fmla="*/ 126 h 820"/>
                  <a:gd name="T80" fmla="*/ 291 w 404"/>
                  <a:gd name="T81" fmla="*/ 11 h 820"/>
                  <a:gd name="T82" fmla="*/ 394 w 404"/>
                  <a:gd name="T83" fmla="*/ 79 h 820"/>
                  <a:gd name="T84" fmla="*/ 394 w 404"/>
                  <a:gd name="T85" fmla="*/ 197 h 820"/>
                  <a:gd name="T86" fmla="*/ 297 w 404"/>
                  <a:gd name="T87" fmla="*/ 151 h 820"/>
                  <a:gd name="T88" fmla="*/ 313 w 404"/>
                  <a:gd name="T89" fmla="*/ 92 h 820"/>
                  <a:gd name="T90" fmla="*/ 289 w 404"/>
                  <a:gd name="T91" fmla="*/ 153 h 820"/>
                  <a:gd name="T92" fmla="*/ 370 w 404"/>
                  <a:gd name="T93" fmla="*/ 209 h 820"/>
                  <a:gd name="T94" fmla="*/ 394 w 404"/>
                  <a:gd name="T95" fmla="*/ 351 h 820"/>
                  <a:gd name="T96" fmla="*/ 285 w 404"/>
                  <a:gd name="T97" fmla="*/ 343 h 820"/>
                  <a:gd name="T98" fmla="*/ 285 w 404"/>
                  <a:gd name="T99" fmla="*/ 236 h 820"/>
                  <a:gd name="T100" fmla="*/ 279 w 404"/>
                  <a:gd name="T101" fmla="*/ 242 h 820"/>
                  <a:gd name="T102" fmla="*/ 242 w 404"/>
                  <a:gd name="T103" fmla="*/ 355 h 820"/>
                  <a:gd name="T104" fmla="*/ 173 w 404"/>
                  <a:gd name="T105" fmla="*/ 324 h 820"/>
                  <a:gd name="T106" fmla="*/ 235 w 404"/>
                  <a:gd name="T107" fmla="*/ 364 h 820"/>
                  <a:gd name="T108" fmla="*/ 278 w 404"/>
                  <a:gd name="T109" fmla="*/ 349 h 820"/>
                  <a:gd name="T110" fmla="*/ 339 w 404"/>
                  <a:gd name="T111" fmla="*/ 396 h 820"/>
                  <a:gd name="T112" fmla="*/ 394 w 404"/>
                  <a:gd name="T113" fmla="*/ 657 h 820"/>
                  <a:gd name="T114" fmla="*/ 275 w 404"/>
                  <a:gd name="T115" fmla="*/ 717 h 820"/>
                  <a:gd name="T116" fmla="*/ 280 w 404"/>
                  <a:gd name="T117" fmla="*/ 721 h 820"/>
                  <a:gd name="T118" fmla="*/ 321 w 404"/>
                  <a:gd name="T119" fmla="*/ 649 h 820"/>
                  <a:gd name="T120" fmla="*/ 394 w 404"/>
                  <a:gd name="T121" fmla="*/ 737 h 820"/>
                  <a:gd name="T122" fmla="*/ 394 w 404"/>
                  <a:gd name="T123" fmla="*/ 737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4" h="820">
                    <a:moveTo>
                      <a:pt x="403" y="670"/>
                    </a:moveTo>
                    <a:cubicBezTo>
                      <a:pt x="403" y="669"/>
                      <a:pt x="403" y="668"/>
                      <a:pt x="403" y="668"/>
                    </a:cubicBezTo>
                    <a:cubicBezTo>
                      <a:pt x="403" y="352"/>
                      <a:pt x="403" y="352"/>
                      <a:pt x="403" y="352"/>
                    </a:cubicBezTo>
                    <a:cubicBezTo>
                      <a:pt x="403" y="352"/>
                      <a:pt x="403" y="352"/>
                      <a:pt x="403" y="352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6"/>
                      <a:pt x="403" y="76"/>
                      <a:pt x="403" y="76"/>
                    </a:cubicBezTo>
                    <a:cubicBezTo>
                      <a:pt x="403" y="52"/>
                      <a:pt x="388" y="28"/>
                      <a:pt x="365" y="15"/>
                    </a:cubicBezTo>
                    <a:cubicBezTo>
                      <a:pt x="339" y="0"/>
                      <a:pt x="310" y="0"/>
                      <a:pt x="290" y="3"/>
                    </a:cubicBezTo>
                    <a:cubicBezTo>
                      <a:pt x="258" y="7"/>
                      <a:pt x="229" y="22"/>
                      <a:pt x="210" y="43"/>
                    </a:cubicBezTo>
                    <a:cubicBezTo>
                      <a:pt x="190" y="66"/>
                      <a:pt x="181" y="98"/>
                      <a:pt x="189" y="125"/>
                    </a:cubicBezTo>
                    <a:cubicBezTo>
                      <a:pt x="148" y="117"/>
                      <a:pt x="104" y="129"/>
                      <a:pt x="72" y="159"/>
                    </a:cubicBezTo>
                    <a:cubicBezTo>
                      <a:pt x="38" y="190"/>
                      <a:pt x="24" y="234"/>
                      <a:pt x="33" y="276"/>
                    </a:cubicBezTo>
                    <a:cubicBezTo>
                      <a:pt x="38" y="301"/>
                      <a:pt x="53" y="321"/>
                      <a:pt x="73" y="332"/>
                    </a:cubicBezTo>
                    <a:cubicBezTo>
                      <a:pt x="66" y="342"/>
                      <a:pt x="60" y="354"/>
                      <a:pt x="58" y="368"/>
                    </a:cubicBezTo>
                    <a:cubicBezTo>
                      <a:pt x="56" y="383"/>
                      <a:pt x="57" y="397"/>
                      <a:pt x="62" y="410"/>
                    </a:cubicBezTo>
                    <a:cubicBezTo>
                      <a:pt x="61" y="410"/>
                      <a:pt x="61" y="410"/>
                      <a:pt x="61" y="410"/>
                    </a:cubicBezTo>
                    <a:cubicBezTo>
                      <a:pt x="24" y="434"/>
                      <a:pt x="2" y="475"/>
                      <a:pt x="1" y="521"/>
                    </a:cubicBezTo>
                    <a:cubicBezTo>
                      <a:pt x="0" y="566"/>
                      <a:pt x="21" y="608"/>
                      <a:pt x="57" y="633"/>
                    </a:cubicBezTo>
                    <a:cubicBezTo>
                      <a:pt x="65" y="640"/>
                      <a:pt x="92" y="656"/>
                      <a:pt x="121" y="656"/>
                    </a:cubicBezTo>
                    <a:cubicBezTo>
                      <a:pt x="126" y="656"/>
                      <a:pt x="132" y="656"/>
                      <a:pt x="137" y="654"/>
                    </a:cubicBezTo>
                    <a:cubicBezTo>
                      <a:pt x="137" y="656"/>
                      <a:pt x="137" y="657"/>
                      <a:pt x="137" y="659"/>
                    </a:cubicBezTo>
                    <a:cubicBezTo>
                      <a:pt x="133" y="683"/>
                      <a:pt x="140" y="710"/>
                      <a:pt x="154" y="734"/>
                    </a:cubicBezTo>
                    <a:cubicBezTo>
                      <a:pt x="180" y="775"/>
                      <a:pt x="214" y="804"/>
                      <a:pt x="249" y="814"/>
                    </a:cubicBezTo>
                    <a:cubicBezTo>
                      <a:pt x="265" y="818"/>
                      <a:pt x="282" y="820"/>
                      <a:pt x="298" y="820"/>
                    </a:cubicBezTo>
                    <a:cubicBezTo>
                      <a:pt x="326" y="820"/>
                      <a:pt x="352" y="813"/>
                      <a:pt x="372" y="800"/>
                    </a:cubicBezTo>
                    <a:cubicBezTo>
                      <a:pt x="389" y="787"/>
                      <a:pt x="404" y="757"/>
                      <a:pt x="403" y="737"/>
                    </a:cubicBezTo>
                    <a:cubicBezTo>
                      <a:pt x="403" y="737"/>
                      <a:pt x="403" y="737"/>
                      <a:pt x="403" y="737"/>
                    </a:cubicBezTo>
                    <a:lnTo>
                      <a:pt x="403" y="670"/>
                    </a:lnTo>
                    <a:close/>
                    <a:moveTo>
                      <a:pt x="367" y="793"/>
                    </a:moveTo>
                    <a:cubicBezTo>
                      <a:pt x="338" y="813"/>
                      <a:pt x="295" y="818"/>
                      <a:pt x="251" y="806"/>
                    </a:cubicBezTo>
                    <a:cubicBezTo>
                      <a:pt x="218" y="797"/>
                      <a:pt x="186" y="769"/>
                      <a:pt x="162" y="730"/>
                    </a:cubicBezTo>
                    <a:cubicBezTo>
                      <a:pt x="148" y="707"/>
                      <a:pt x="142" y="683"/>
                      <a:pt x="145" y="660"/>
                    </a:cubicBezTo>
                    <a:cubicBezTo>
                      <a:pt x="148" y="635"/>
                      <a:pt x="164" y="613"/>
                      <a:pt x="185" y="604"/>
                    </a:cubicBezTo>
                    <a:cubicBezTo>
                      <a:pt x="186" y="604"/>
                      <a:pt x="186" y="603"/>
                      <a:pt x="187" y="603"/>
                    </a:cubicBezTo>
                    <a:cubicBezTo>
                      <a:pt x="192" y="607"/>
                      <a:pt x="198" y="611"/>
                      <a:pt x="204" y="614"/>
                    </a:cubicBezTo>
                    <a:cubicBezTo>
                      <a:pt x="213" y="617"/>
                      <a:pt x="223" y="619"/>
                      <a:pt x="232" y="619"/>
                    </a:cubicBezTo>
                    <a:cubicBezTo>
                      <a:pt x="247" y="619"/>
                      <a:pt x="262" y="615"/>
                      <a:pt x="274" y="607"/>
                    </a:cubicBezTo>
                    <a:cubicBezTo>
                      <a:pt x="276" y="605"/>
                      <a:pt x="276" y="603"/>
                      <a:pt x="275" y="601"/>
                    </a:cubicBezTo>
                    <a:cubicBezTo>
                      <a:pt x="274" y="599"/>
                      <a:pt x="271" y="598"/>
                      <a:pt x="269" y="600"/>
                    </a:cubicBezTo>
                    <a:cubicBezTo>
                      <a:pt x="251" y="612"/>
                      <a:pt x="227" y="614"/>
                      <a:pt x="208" y="606"/>
                    </a:cubicBezTo>
                    <a:cubicBezTo>
                      <a:pt x="188" y="597"/>
                      <a:pt x="173" y="578"/>
                      <a:pt x="169" y="557"/>
                    </a:cubicBezTo>
                    <a:cubicBezTo>
                      <a:pt x="166" y="536"/>
                      <a:pt x="174" y="513"/>
                      <a:pt x="189" y="499"/>
                    </a:cubicBezTo>
                    <a:cubicBezTo>
                      <a:pt x="191" y="497"/>
                      <a:pt x="191" y="495"/>
                      <a:pt x="190" y="493"/>
                    </a:cubicBezTo>
                    <a:cubicBezTo>
                      <a:pt x="188" y="491"/>
                      <a:pt x="185" y="491"/>
                      <a:pt x="184" y="493"/>
                    </a:cubicBezTo>
                    <a:cubicBezTo>
                      <a:pt x="166" y="509"/>
                      <a:pt x="157" y="535"/>
                      <a:pt x="161" y="559"/>
                    </a:cubicBezTo>
                    <a:cubicBezTo>
                      <a:pt x="163" y="573"/>
                      <a:pt x="171" y="586"/>
                      <a:pt x="181" y="597"/>
                    </a:cubicBezTo>
                    <a:cubicBezTo>
                      <a:pt x="162" y="605"/>
                      <a:pt x="147" y="623"/>
                      <a:pt x="140" y="645"/>
                    </a:cubicBezTo>
                    <a:cubicBezTo>
                      <a:pt x="140" y="645"/>
                      <a:pt x="140" y="645"/>
                      <a:pt x="140" y="645"/>
                    </a:cubicBezTo>
                    <a:cubicBezTo>
                      <a:pt x="108" y="656"/>
                      <a:pt x="72" y="634"/>
                      <a:pt x="61" y="626"/>
                    </a:cubicBezTo>
                    <a:cubicBezTo>
                      <a:pt x="28" y="603"/>
                      <a:pt x="8" y="564"/>
                      <a:pt x="9" y="521"/>
                    </a:cubicBezTo>
                    <a:cubicBezTo>
                      <a:pt x="10" y="478"/>
                      <a:pt x="31" y="440"/>
                      <a:pt x="65" y="418"/>
                    </a:cubicBezTo>
                    <a:cubicBezTo>
                      <a:pt x="65" y="418"/>
                      <a:pt x="65" y="418"/>
                      <a:pt x="65" y="418"/>
                    </a:cubicBezTo>
                    <a:cubicBezTo>
                      <a:pt x="73" y="435"/>
                      <a:pt x="87" y="447"/>
                      <a:pt x="103" y="452"/>
                    </a:cubicBezTo>
                    <a:cubicBezTo>
                      <a:pt x="108" y="454"/>
                      <a:pt x="114" y="455"/>
                      <a:pt x="119" y="455"/>
                    </a:cubicBezTo>
                    <a:cubicBezTo>
                      <a:pt x="132" y="455"/>
                      <a:pt x="144" y="451"/>
                      <a:pt x="153" y="443"/>
                    </a:cubicBezTo>
                    <a:cubicBezTo>
                      <a:pt x="154" y="442"/>
                      <a:pt x="155" y="439"/>
                      <a:pt x="153" y="437"/>
                    </a:cubicBezTo>
                    <a:cubicBezTo>
                      <a:pt x="152" y="436"/>
                      <a:pt x="149" y="435"/>
                      <a:pt x="147" y="437"/>
                    </a:cubicBezTo>
                    <a:cubicBezTo>
                      <a:pt x="136" y="446"/>
                      <a:pt x="120" y="449"/>
                      <a:pt x="105" y="444"/>
                    </a:cubicBezTo>
                    <a:cubicBezTo>
                      <a:pt x="92" y="440"/>
                      <a:pt x="79" y="429"/>
                      <a:pt x="72" y="415"/>
                    </a:cubicBezTo>
                    <a:cubicBezTo>
                      <a:pt x="66" y="402"/>
                      <a:pt x="64" y="386"/>
                      <a:pt x="67" y="370"/>
                    </a:cubicBezTo>
                    <a:cubicBezTo>
                      <a:pt x="69" y="352"/>
                      <a:pt x="78" y="336"/>
                      <a:pt x="90" y="326"/>
                    </a:cubicBezTo>
                    <a:cubicBezTo>
                      <a:pt x="104" y="316"/>
                      <a:pt x="123" y="313"/>
                      <a:pt x="137" y="319"/>
                    </a:cubicBezTo>
                    <a:cubicBezTo>
                      <a:pt x="139" y="320"/>
                      <a:pt x="141" y="320"/>
                      <a:pt x="142" y="317"/>
                    </a:cubicBezTo>
                    <a:cubicBezTo>
                      <a:pt x="143" y="315"/>
                      <a:pt x="142" y="313"/>
                      <a:pt x="140" y="312"/>
                    </a:cubicBezTo>
                    <a:cubicBezTo>
                      <a:pt x="123" y="304"/>
                      <a:pt x="101" y="307"/>
                      <a:pt x="85" y="320"/>
                    </a:cubicBezTo>
                    <a:cubicBezTo>
                      <a:pt x="83" y="321"/>
                      <a:pt x="81" y="323"/>
                      <a:pt x="79" y="325"/>
                    </a:cubicBezTo>
                    <a:cubicBezTo>
                      <a:pt x="60" y="316"/>
                      <a:pt x="46" y="297"/>
                      <a:pt x="41" y="274"/>
                    </a:cubicBezTo>
                    <a:cubicBezTo>
                      <a:pt x="33" y="235"/>
                      <a:pt x="46" y="194"/>
                      <a:pt x="77" y="166"/>
                    </a:cubicBezTo>
                    <a:cubicBezTo>
                      <a:pt x="109" y="136"/>
                      <a:pt x="153" y="125"/>
                      <a:pt x="192" y="135"/>
                    </a:cubicBezTo>
                    <a:cubicBezTo>
                      <a:pt x="181" y="150"/>
                      <a:pt x="179" y="172"/>
                      <a:pt x="189" y="189"/>
                    </a:cubicBezTo>
                    <a:cubicBezTo>
                      <a:pt x="190" y="190"/>
                      <a:pt x="191" y="191"/>
                      <a:pt x="193" y="191"/>
                    </a:cubicBezTo>
                    <a:cubicBezTo>
                      <a:pt x="193" y="191"/>
                      <a:pt x="194" y="191"/>
                      <a:pt x="195" y="190"/>
                    </a:cubicBezTo>
                    <a:cubicBezTo>
                      <a:pt x="197" y="189"/>
                      <a:pt x="197" y="186"/>
                      <a:pt x="196" y="184"/>
                    </a:cubicBezTo>
                    <a:cubicBezTo>
                      <a:pt x="187" y="169"/>
                      <a:pt x="190" y="148"/>
                      <a:pt x="203" y="135"/>
                    </a:cubicBezTo>
                    <a:cubicBezTo>
                      <a:pt x="216" y="123"/>
                      <a:pt x="237" y="121"/>
                      <a:pt x="252" y="131"/>
                    </a:cubicBezTo>
                    <a:cubicBezTo>
                      <a:pt x="254" y="132"/>
                      <a:pt x="257" y="131"/>
                      <a:pt x="258" y="129"/>
                    </a:cubicBezTo>
                    <a:cubicBezTo>
                      <a:pt x="259" y="127"/>
                      <a:pt x="259" y="125"/>
                      <a:pt x="257" y="124"/>
                    </a:cubicBezTo>
                    <a:cubicBezTo>
                      <a:pt x="239" y="112"/>
                      <a:pt x="215" y="114"/>
                      <a:pt x="199" y="128"/>
                    </a:cubicBezTo>
                    <a:cubicBezTo>
                      <a:pt x="199" y="128"/>
                      <a:pt x="198" y="128"/>
                      <a:pt x="198" y="128"/>
                    </a:cubicBezTo>
                    <a:cubicBezTo>
                      <a:pt x="198" y="127"/>
                      <a:pt x="198" y="127"/>
                      <a:pt x="198" y="126"/>
                    </a:cubicBezTo>
                    <a:cubicBezTo>
                      <a:pt x="190" y="101"/>
                      <a:pt x="197" y="70"/>
                      <a:pt x="217" y="48"/>
                    </a:cubicBezTo>
                    <a:cubicBezTo>
                      <a:pt x="234" y="29"/>
                      <a:pt x="261" y="16"/>
                      <a:pt x="291" y="11"/>
                    </a:cubicBezTo>
                    <a:cubicBezTo>
                      <a:pt x="310" y="9"/>
                      <a:pt x="337" y="9"/>
                      <a:pt x="360" y="22"/>
                    </a:cubicBezTo>
                    <a:cubicBezTo>
                      <a:pt x="382" y="34"/>
                      <a:pt x="395" y="57"/>
                      <a:pt x="394" y="79"/>
                    </a:cubicBezTo>
                    <a:cubicBezTo>
                      <a:pt x="394" y="79"/>
                      <a:pt x="394" y="79"/>
                      <a:pt x="394" y="79"/>
                    </a:cubicBezTo>
                    <a:cubicBezTo>
                      <a:pt x="394" y="197"/>
                      <a:pt x="394" y="197"/>
                      <a:pt x="394" y="197"/>
                    </a:cubicBezTo>
                    <a:cubicBezTo>
                      <a:pt x="374" y="202"/>
                      <a:pt x="353" y="201"/>
                      <a:pt x="336" y="194"/>
                    </a:cubicBezTo>
                    <a:cubicBezTo>
                      <a:pt x="317" y="185"/>
                      <a:pt x="302" y="169"/>
                      <a:pt x="297" y="151"/>
                    </a:cubicBezTo>
                    <a:cubicBezTo>
                      <a:pt x="292" y="132"/>
                      <a:pt x="298" y="110"/>
                      <a:pt x="313" y="98"/>
                    </a:cubicBezTo>
                    <a:cubicBezTo>
                      <a:pt x="314" y="96"/>
                      <a:pt x="315" y="94"/>
                      <a:pt x="313" y="92"/>
                    </a:cubicBezTo>
                    <a:cubicBezTo>
                      <a:pt x="312" y="90"/>
                      <a:pt x="309" y="90"/>
                      <a:pt x="307" y="91"/>
                    </a:cubicBezTo>
                    <a:cubicBezTo>
                      <a:pt x="290" y="105"/>
                      <a:pt x="283" y="130"/>
                      <a:pt x="289" y="153"/>
                    </a:cubicBezTo>
                    <a:cubicBezTo>
                      <a:pt x="295" y="174"/>
                      <a:pt x="311" y="192"/>
                      <a:pt x="333" y="201"/>
                    </a:cubicBezTo>
                    <a:cubicBezTo>
                      <a:pt x="344" y="206"/>
                      <a:pt x="357" y="209"/>
                      <a:pt x="370" y="209"/>
                    </a:cubicBezTo>
                    <a:cubicBezTo>
                      <a:pt x="378" y="209"/>
                      <a:pt x="386" y="208"/>
                      <a:pt x="394" y="206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5" y="373"/>
                      <a:pt x="359" y="389"/>
                      <a:pt x="335" y="387"/>
                    </a:cubicBezTo>
                    <a:cubicBezTo>
                      <a:pt x="311" y="385"/>
                      <a:pt x="290" y="366"/>
                      <a:pt x="285" y="343"/>
                    </a:cubicBezTo>
                    <a:cubicBezTo>
                      <a:pt x="294" y="335"/>
                      <a:pt x="301" y="324"/>
                      <a:pt x="304" y="313"/>
                    </a:cubicBezTo>
                    <a:cubicBezTo>
                      <a:pt x="313" y="286"/>
                      <a:pt x="305" y="255"/>
                      <a:pt x="285" y="236"/>
                    </a:cubicBezTo>
                    <a:cubicBezTo>
                      <a:pt x="283" y="234"/>
                      <a:pt x="281" y="234"/>
                      <a:pt x="279" y="236"/>
                    </a:cubicBezTo>
                    <a:cubicBezTo>
                      <a:pt x="277" y="238"/>
                      <a:pt x="277" y="240"/>
                      <a:pt x="279" y="242"/>
                    </a:cubicBezTo>
                    <a:cubicBezTo>
                      <a:pt x="297" y="259"/>
                      <a:pt x="304" y="287"/>
                      <a:pt x="296" y="310"/>
                    </a:cubicBezTo>
                    <a:cubicBezTo>
                      <a:pt x="289" y="333"/>
                      <a:pt x="267" y="352"/>
                      <a:pt x="242" y="355"/>
                    </a:cubicBezTo>
                    <a:cubicBezTo>
                      <a:pt x="218" y="358"/>
                      <a:pt x="192" y="346"/>
                      <a:pt x="179" y="325"/>
                    </a:cubicBezTo>
                    <a:cubicBezTo>
                      <a:pt x="178" y="323"/>
                      <a:pt x="175" y="322"/>
                      <a:pt x="173" y="324"/>
                    </a:cubicBezTo>
                    <a:cubicBezTo>
                      <a:pt x="171" y="325"/>
                      <a:pt x="170" y="327"/>
                      <a:pt x="172" y="329"/>
                    </a:cubicBezTo>
                    <a:cubicBezTo>
                      <a:pt x="185" y="351"/>
                      <a:pt x="210" y="364"/>
                      <a:pt x="235" y="364"/>
                    </a:cubicBezTo>
                    <a:cubicBezTo>
                      <a:pt x="238" y="364"/>
                      <a:pt x="240" y="363"/>
                      <a:pt x="243" y="363"/>
                    </a:cubicBezTo>
                    <a:cubicBezTo>
                      <a:pt x="256" y="362"/>
                      <a:pt x="268" y="357"/>
                      <a:pt x="278" y="349"/>
                    </a:cubicBezTo>
                    <a:cubicBezTo>
                      <a:pt x="285" y="374"/>
                      <a:pt x="308" y="394"/>
                      <a:pt x="334" y="396"/>
                    </a:cubicBezTo>
                    <a:cubicBezTo>
                      <a:pt x="336" y="396"/>
                      <a:pt x="337" y="396"/>
                      <a:pt x="339" y="396"/>
                    </a:cubicBezTo>
                    <a:cubicBezTo>
                      <a:pt x="360" y="396"/>
                      <a:pt x="381" y="384"/>
                      <a:pt x="394" y="368"/>
                    </a:cubicBezTo>
                    <a:cubicBezTo>
                      <a:pt x="394" y="657"/>
                      <a:pt x="394" y="657"/>
                      <a:pt x="394" y="657"/>
                    </a:cubicBezTo>
                    <a:cubicBezTo>
                      <a:pt x="375" y="638"/>
                      <a:pt x="343" y="631"/>
                      <a:pt x="318" y="641"/>
                    </a:cubicBezTo>
                    <a:cubicBezTo>
                      <a:pt x="289" y="653"/>
                      <a:pt x="270" y="686"/>
                      <a:pt x="275" y="717"/>
                    </a:cubicBezTo>
                    <a:cubicBezTo>
                      <a:pt x="275" y="719"/>
                      <a:pt x="277" y="721"/>
                      <a:pt x="279" y="721"/>
                    </a:cubicBezTo>
                    <a:cubicBezTo>
                      <a:pt x="279" y="721"/>
                      <a:pt x="279" y="721"/>
                      <a:pt x="280" y="721"/>
                    </a:cubicBezTo>
                    <a:cubicBezTo>
                      <a:pt x="282" y="720"/>
                      <a:pt x="283" y="718"/>
                      <a:pt x="283" y="716"/>
                    </a:cubicBezTo>
                    <a:cubicBezTo>
                      <a:pt x="279" y="689"/>
                      <a:pt x="295" y="659"/>
                      <a:pt x="321" y="649"/>
                    </a:cubicBezTo>
                    <a:cubicBezTo>
                      <a:pt x="346" y="639"/>
                      <a:pt x="378" y="648"/>
                      <a:pt x="394" y="670"/>
                    </a:cubicBezTo>
                    <a:cubicBezTo>
                      <a:pt x="394" y="737"/>
                      <a:pt x="394" y="737"/>
                      <a:pt x="394" y="737"/>
                    </a:cubicBezTo>
                    <a:cubicBezTo>
                      <a:pt x="394" y="737"/>
                      <a:pt x="394" y="737"/>
                      <a:pt x="394" y="737"/>
                    </a:cubicBezTo>
                    <a:cubicBezTo>
                      <a:pt x="394" y="737"/>
                      <a:pt x="394" y="737"/>
                      <a:pt x="394" y="737"/>
                    </a:cubicBezTo>
                    <a:cubicBezTo>
                      <a:pt x="395" y="753"/>
                      <a:pt x="383" y="781"/>
                      <a:pt x="367" y="7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2" name="Freeform 47">
                <a:extLst>
                  <a:ext uri="{FF2B5EF4-FFF2-40B4-BE49-F238E27FC236}">
                    <a16:creationId xmlns:a16="http://schemas.microsoft.com/office/drawing/2014/main" id="{8CC56F01-9498-A441-9309-F420AB6B4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75" y="1468438"/>
                <a:ext cx="333375" cy="269875"/>
              </a:xfrm>
              <a:custGeom>
                <a:avLst/>
                <a:gdLst>
                  <a:gd name="T0" fmla="*/ 58 w 122"/>
                  <a:gd name="T1" fmla="*/ 99 h 99"/>
                  <a:gd name="T2" fmla="*/ 110 w 122"/>
                  <a:gd name="T3" fmla="*/ 68 h 99"/>
                  <a:gd name="T4" fmla="*/ 106 w 122"/>
                  <a:gd name="T5" fmla="*/ 2 h 99"/>
                  <a:gd name="T6" fmla="*/ 100 w 122"/>
                  <a:gd name="T7" fmla="*/ 1 h 99"/>
                  <a:gd name="T8" fmla="*/ 99 w 122"/>
                  <a:gd name="T9" fmla="*/ 7 h 99"/>
                  <a:gd name="T10" fmla="*/ 103 w 122"/>
                  <a:gd name="T11" fmla="*/ 63 h 99"/>
                  <a:gd name="T12" fmla="*/ 53 w 122"/>
                  <a:gd name="T13" fmla="*/ 90 h 99"/>
                  <a:gd name="T14" fmla="*/ 9 w 122"/>
                  <a:gd name="T15" fmla="*/ 55 h 99"/>
                  <a:gd name="T16" fmla="*/ 4 w 122"/>
                  <a:gd name="T17" fmla="*/ 52 h 99"/>
                  <a:gd name="T18" fmla="*/ 1 w 122"/>
                  <a:gd name="T19" fmla="*/ 57 h 99"/>
                  <a:gd name="T20" fmla="*/ 52 w 122"/>
                  <a:gd name="T21" fmla="*/ 98 h 99"/>
                  <a:gd name="T22" fmla="*/ 58 w 122"/>
                  <a:gd name="T23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2" h="99">
                    <a:moveTo>
                      <a:pt x="58" y="99"/>
                    </a:moveTo>
                    <a:cubicBezTo>
                      <a:pt x="79" y="99"/>
                      <a:pt x="100" y="86"/>
                      <a:pt x="110" y="68"/>
                    </a:cubicBezTo>
                    <a:cubicBezTo>
                      <a:pt x="122" y="47"/>
                      <a:pt x="120" y="20"/>
                      <a:pt x="106" y="2"/>
                    </a:cubicBezTo>
                    <a:cubicBezTo>
                      <a:pt x="104" y="0"/>
                      <a:pt x="102" y="0"/>
                      <a:pt x="100" y="1"/>
                    </a:cubicBezTo>
                    <a:cubicBezTo>
                      <a:pt x="98" y="3"/>
                      <a:pt x="97" y="5"/>
                      <a:pt x="99" y="7"/>
                    </a:cubicBezTo>
                    <a:cubicBezTo>
                      <a:pt x="111" y="23"/>
                      <a:pt x="113" y="46"/>
                      <a:pt x="103" y="63"/>
                    </a:cubicBezTo>
                    <a:cubicBezTo>
                      <a:pt x="93" y="81"/>
                      <a:pt x="73" y="92"/>
                      <a:pt x="53" y="90"/>
                    </a:cubicBezTo>
                    <a:cubicBezTo>
                      <a:pt x="33" y="88"/>
                      <a:pt x="15" y="74"/>
                      <a:pt x="9" y="55"/>
                    </a:cubicBezTo>
                    <a:cubicBezTo>
                      <a:pt x="8" y="52"/>
                      <a:pt x="6" y="51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8" y="79"/>
                      <a:pt x="29" y="96"/>
                      <a:pt x="52" y="98"/>
                    </a:cubicBezTo>
                    <a:cubicBezTo>
                      <a:pt x="54" y="98"/>
                      <a:pt x="56" y="99"/>
                      <a:pt x="58" y="9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A1ED6E-E3B9-AF40-8784-54A4D806C058}"/>
                </a:ext>
              </a:extLst>
            </p:cNvPr>
            <p:cNvGrpSpPr/>
            <p:nvPr/>
          </p:nvGrpSpPr>
          <p:grpSpPr>
            <a:xfrm>
              <a:off x="8979009" y="1801624"/>
              <a:ext cx="1673752" cy="3390854"/>
              <a:chOff x="1608139" y="274638"/>
              <a:chExt cx="1103313" cy="2235200"/>
            </a:xfrm>
            <a:solidFill>
              <a:schemeClr val="bg1"/>
            </a:solidFill>
          </p:grpSpPr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E8876EA9-58D7-AF41-96D1-B1845F101A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8139" y="274638"/>
                <a:ext cx="1103313" cy="2235200"/>
              </a:xfrm>
              <a:custGeom>
                <a:avLst/>
                <a:gdLst>
                  <a:gd name="T0" fmla="*/ 342 w 404"/>
                  <a:gd name="T1" fmla="*/ 410 h 820"/>
                  <a:gd name="T2" fmla="*/ 330 w 404"/>
                  <a:gd name="T3" fmla="*/ 332 h 820"/>
                  <a:gd name="T4" fmla="*/ 332 w 404"/>
                  <a:gd name="T5" fmla="*/ 159 h 820"/>
                  <a:gd name="T6" fmla="*/ 193 w 404"/>
                  <a:gd name="T7" fmla="*/ 43 h 820"/>
                  <a:gd name="T8" fmla="*/ 39 w 404"/>
                  <a:gd name="T9" fmla="*/ 15 h 820"/>
                  <a:gd name="T10" fmla="*/ 1 w 404"/>
                  <a:gd name="T11" fmla="*/ 77 h 820"/>
                  <a:gd name="T12" fmla="*/ 1 w 404"/>
                  <a:gd name="T13" fmla="*/ 352 h 820"/>
                  <a:gd name="T14" fmla="*/ 1 w 404"/>
                  <a:gd name="T15" fmla="*/ 670 h 820"/>
                  <a:gd name="T16" fmla="*/ 1 w 404"/>
                  <a:gd name="T17" fmla="*/ 737 h 820"/>
                  <a:gd name="T18" fmla="*/ 106 w 404"/>
                  <a:gd name="T19" fmla="*/ 820 h 820"/>
                  <a:gd name="T20" fmla="*/ 249 w 404"/>
                  <a:gd name="T21" fmla="*/ 734 h 820"/>
                  <a:gd name="T22" fmla="*/ 266 w 404"/>
                  <a:gd name="T23" fmla="*/ 654 h 820"/>
                  <a:gd name="T24" fmla="*/ 347 w 404"/>
                  <a:gd name="T25" fmla="*/ 633 h 820"/>
                  <a:gd name="T26" fmla="*/ 343 w 404"/>
                  <a:gd name="T27" fmla="*/ 410 h 820"/>
                  <a:gd name="T28" fmla="*/ 264 w 404"/>
                  <a:gd name="T29" fmla="*/ 645 h 820"/>
                  <a:gd name="T30" fmla="*/ 223 w 404"/>
                  <a:gd name="T31" fmla="*/ 597 h 820"/>
                  <a:gd name="T32" fmla="*/ 220 w 404"/>
                  <a:gd name="T33" fmla="*/ 493 h 820"/>
                  <a:gd name="T34" fmla="*/ 214 w 404"/>
                  <a:gd name="T35" fmla="*/ 499 h 820"/>
                  <a:gd name="T36" fmla="*/ 196 w 404"/>
                  <a:gd name="T37" fmla="*/ 606 h 820"/>
                  <a:gd name="T38" fmla="*/ 129 w 404"/>
                  <a:gd name="T39" fmla="*/ 601 h 820"/>
                  <a:gd name="T40" fmla="*/ 171 w 404"/>
                  <a:gd name="T41" fmla="*/ 619 h 820"/>
                  <a:gd name="T42" fmla="*/ 217 w 404"/>
                  <a:gd name="T43" fmla="*/ 603 h 820"/>
                  <a:gd name="T44" fmla="*/ 259 w 404"/>
                  <a:gd name="T45" fmla="*/ 660 h 820"/>
                  <a:gd name="T46" fmla="*/ 152 w 404"/>
                  <a:gd name="T47" fmla="*/ 806 h 820"/>
                  <a:gd name="T48" fmla="*/ 9 w 404"/>
                  <a:gd name="T49" fmla="*/ 737 h 820"/>
                  <a:gd name="T50" fmla="*/ 9 w 404"/>
                  <a:gd name="T51" fmla="*/ 737 h 820"/>
                  <a:gd name="T52" fmla="*/ 82 w 404"/>
                  <a:gd name="T53" fmla="*/ 649 h 820"/>
                  <a:gd name="T54" fmla="*/ 124 w 404"/>
                  <a:gd name="T55" fmla="*/ 721 h 820"/>
                  <a:gd name="T56" fmla="*/ 129 w 404"/>
                  <a:gd name="T57" fmla="*/ 717 h 820"/>
                  <a:gd name="T58" fmla="*/ 9 w 404"/>
                  <a:gd name="T59" fmla="*/ 657 h 820"/>
                  <a:gd name="T60" fmla="*/ 65 w 404"/>
                  <a:gd name="T61" fmla="*/ 396 h 820"/>
                  <a:gd name="T62" fmla="*/ 126 w 404"/>
                  <a:gd name="T63" fmla="*/ 349 h 820"/>
                  <a:gd name="T64" fmla="*/ 169 w 404"/>
                  <a:gd name="T65" fmla="*/ 364 h 820"/>
                  <a:gd name="T66" fmla="*/ 230 w 404"/>
                  <a:gd name="T67" fmla="*/ 324 h 820"/>
                  <a:gd name="T68" fmla="*/ 161 w 404"/>
                  <a:gd name="T69" fmla="*/ 355 h 820"/>
                  <a:gd name="T70" fmla="*/ 124 w 404"/>
                  <a:gd name="T71" fmla="*/ 242 h 820"/>
                  <a:gd name="T72" fmla="*/ 119 w 404"/>
                  <a:gd name="T73" fmla="*/ 236 h 820"/>
                  <a:gd name="T74" fmla="*/ 119 w 404"/>
                  <a:gd name="T75" fmla="*/ 343 h 820"/>
                  <a:gd name="T76" fmla="*/ 9 w 404"/>
                  <a:gd name="T77" fmla="*/ 351 h 820"/>
                  <a:gd name="T78" fmla="*/ 34 w 404"/>
                  <a:gd name="T79" fmla="*/ 209 h 820"/>
                  <a:gd name="T80" fmla="*/ 115 w 404"/>
                  <a:gd name="T81" fmla="*/ 153 h 820"/>
                  <a:gd name="T82" fmla="*/ 90 w 404"/>
                  <a:gd name="T83" fmla="*/ 92 h 820"/>
                  <a:gd name="T84" fmla="*/ 107 w 404"/>
                  <a:gd name="T85" fmla="*/ 151 h 820"/>
                  <a:gd name="T86" fmla="*/ 9 w 404"/>
                  <a:gd name="T87" fmla="*/ 197 h 820"/>
                  <a:gd name="T88" fmla="*/ 9 w 404"/>
                  <a:gd name="T89" fmla="*/ 79 h 820"/>
                  <a:gd name="T90" fmla="*/ 112 w 404"/>
                  <a:gd name="T91" fmla="*/ 11 h 820"/>
                  <a:gd name="T92" fmla="*/ 205 w 404"/>
                  <a:gd name="T93" fmla="*/ 126 h 820"/>
                  <a:gd name="T94" fmla="*/ 205 w 404"/>
                  <a:gd name="T95" fmla="*/ 128 h 820"/>
                  <a:gd name="T96" fmla="*/ 145 w 404"/>
                  <a:gd name="T97" fmla="*/ 129 h 820"/>
                  <a:gd name="T98" fmla="*/ 201 w 404"/>
                  <a:gd name="T99" fmla="*/ 135 h 820"/>
                  <a:gd name="T100" fmla="*/ 209 w 404"/>
                  <a:gd name="T101" fmla="*/ 190 h 820"/>
                  <a:gd name="T102" fmla="*/ 215 w 404"/>
                  <a:gd name="T103" fmla="*/ 189 h 820"/>
                  <a:gd name="T104" fmla="*/ 326 w 404"/>
                  <a:gd name="T105" fmla="*/ 166 h 820"/>
                  <a:gd name="T106" fmla="*/ 324 w 404"/>
                  <a:gd name="T107" fmla="*/ 325 h 820"/>
                  <a:gd name="T108" fmla="*/ 263 w 404"/>
                  <a:gd name="T109" fmla="*/ 312 h 820"/>
                  <a:gd name="T110" fmla="*/ 267 w 404"/>
                  <a:gd name="T111" fmla="*/ 319 h 820"/>
                  <a:gd name="T112" fmla="*/ 337 w 404"/>
                  <a:gd name="T113" fmla="*/ 370 h 820"/>
                  <a:gd name="T114" fmla="*/ 298 w 404"/>
                  <a:gd name="T115" fmla="*/ 444 h 820"/>
                  <a:gd name="T116" fmla="*/ 250 w 404"/>
                  <a:gd name="T117" fmla="*/ 437 h 820"/>
                  <a:gd name="T118" fmla="*/ 284 w 404"/>
                  <a:gd name="T119" fmla="*/ 455 h 820"/>
                  <a:gd name="T120" fmla="*/ 339 w 404"/>
                  <a:gd name="T121" fmla="*/ 418 h 820"/>
                  <a:gd name="T122" fmla="*/ 394 w 404"/>
                  <a:gd name="T123" fmla="*/ 521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4" h="820">
                    <a:moveTo>
                      <a:pt x="343" y="410"/>
                    </a:moveTo>
                    <a:cubicBezTo>
                      <a:pt x="343" y="410"/>
                      <a:pt x="342" y="410"/>
                      <a:pt x="342" y="410"/>
                    </a:cubicBezTo>
                    <a:cubicBezTo>
                      <a:pt x="346" y="397"/>
                      <a:pt x="348" y="383"/>
                      <a:pt x="345" y="368"/>
                    </a:cubicBezTo>
                    <a:cubicBezTo>
                      <a:pt x="343" y="354"/>
                      <a:pt x="338" y="342"/>
                      <a:pt x="330" y="332"/>
                    </a:cubicBezTo>
                    <a:cubicBezTo>
                      <a:pt x="350" y="321"/>
                      <a:pt x="365" y="301"/>
                      <a:pt x="371" y="276"/>
                    </a:cubicBezTo>
                    <a:cubicBezTo>
                      <a:pt x="380" y="234"/>
                      <a:pt x="365" y="190"/>
                      <a:pt x="332" y="159"/>
                    </a:cubicBezTo>
                    <a:cubicBezTo>
                      <a:pt x="299" y="129"/>
                      <a:pt x="255" y="117"/>
                      <a:pt x="215" y="125"/>
                    </a:cubicBezTo>
                    <a:cubicBezTo>
                      <a:pt x="222" y="98"/>
                      <a:pt x="214" y="66"/>
                      <a:pt x="193" y="43"/>
                    </a:cubicBezTo>
                    <a:cubicBezTo>
                      <a:pt x="174" y="22"/>
                      <a:pt x="146" y="7"/>
                      <a:pt x="113" y="3"/>
                    </a:cubicBezTo>
                    <a:cubicBezTo>
                      <a:pt x="93" y="0"/>
                      <a:pt x="64" y="0"/>
                      <a:pt x="39" y="15"/>
                    </a:cubicBezTo>
                    <a:cubicBezTo>
                      <a:pt x="15" y="28"/>
                      <a:pt x="1" y="52"/>
                      <a:pt x="1" y="76"/>
                    </a:cubicBezTo>
                    <a:cubicBezTo>
                      <a:pt x="1" y="76"/>
                      <a:pt x="1" y="76"/>
                      <a:pt x="1" y="77"/>
                    </a:cubicBezTo>
                    <a:cubicBezTo>
                      <a:pt x="1" y="352"/>
                      <a:pt x="1" y="352"/>
                      <a:pt x="1" y="352"/>
                    </a:cubicBezTo>
                    <a:cubicBezTo>
                      <a:pt x="1" y="352"/>
                      <a:pt x="1" y="352"/>
                      <a:pt x="1" y="352"/>
                    </a:cubicBezTo>
                    <a:cubicBezTo>
                      <a:pt x="1" y="668"/>
                      <a:pt x="1" y="668"/>
                      <a:pt x="1" y="668"/>
                    </a:cubicBezTo>
                    <a:cubicBezTo>
                      <a:pt x="1" y="668"/>
                      <a:pt x="1" y="669"/>
                      <a:pt x="1" y="670"/>
                    </a:cubicBezTo>
                    <a:cubicBezTo>
                      <a:pt x="1" y="737"/>
                      <a:pt x="1" y="737"/>
                      <a:pt x="1" y="737"/>
                    </a:cubicBezTo>
                    <a:cubicBezTo>
                      <a:pt x="1" y="737"/>
                      <a:pt x="1" y="737"/>
                      <a:pt x="1" y="737"/>
                    </a:cubicBezTo>
                    <a:cubicBezTo>
                      <a:pt x="0" y="757"/>
                      <a:pt x="15" y="787"/>
                      <a:pt x="32" y="800"/>
                    </a:cubicBezTo>
                    <a:cubicBezTo>
                      <a:pt x="51" y="813"/>
                      <a:pt x="77" y="820"/>
                      <a:pt x="106" y="820"/>
                    </a:cubicBezTo>
                    <a:cubicBezTo>
                      <a:pt x="122" y="820"/>
                      <a:pt x="138" y="818"/>
                      <a:pt x="155" y="814"/>
                    </a:cubicBezTo>
                    <a:cubicBezTo>
                      <a:pt x="190" y="804"/>
                      <a:pt x="224" y="775"/>
                      <a:pt x="249" y="734"/>
                    </a:cubicBezTo>
                    <a:cubicBezTo>
                      <a:pt x="264" y="710"/>
                      <a:pt x="270" y="683"/>
                      <a:pt x="267" y="659"/>
                    </a:cubicBezTo>
                    <a:cubicBezTo>
                      <a:pt x="267" y="657"/>
                      <a:pt x="266" y="656"/>
                      <a:pt x="266" y="654"/>
                    </a:cubicBezTo>
                    <a:cubicBezTo>
                      <a:pt x="272" y="656"/>
                      <a:pt x="277" y="656"/>
                      <a:pt x="283" y="656"/>
                    </a:cubicBezTo>
                    <a:cubicBezTo>
                      <a:pt x="311" y="656"/>
                      <a:pt x="338" y="640"/>
                      <a:pt x="347" y="633"/>
                    </a:cubicBezTo>
                    <a:cubicBezTo>
                      <a:pt x="383" y="608"/>
                      <a:pt x="404" y="566"/>
                      <a:pt x="403" y="521"/>
                    </a:cubicBezTo>
                    <a:cubicBezTo>
                      <a:pt x="402" y="475"/>
                      <a:pt x="379" y="434"/>
                      <a:pt x="343" y="410"/>
                    </a:cubicBezTo>
                    <a:close/>
                    <a:moveTo>
                      <a:pt x="342" y="626"/>
                    </a:moveTo>
                    <a:cubicBezTo>
                      <a:pt x="332" y="634"/>
                      <a:pt x="295" y="656"/>
                      <a:pt x="264" y="645"/>
                    </a:cubicBezTo>
                    <a:cubicBezTo>
                      <a:pt x="264" y="645"/>
                      <a:pt x="264" y="645"/>
                      <a:pt x="264" y="645"/>
                    </a:cubicBezTo>
                    <a:cubicBezTo>
                      <a:pt x="257" y="623"/>
                      <a:pt x="242" y="605"/>
                      <a:pt x="223" y="597"/>
                    </a:cubicBezTo>
                    <a:cubicBezTo>
                      <a:pt x="233" y="586"/>
                      <a:pt x="240" y="573"/>
                      <a:pt x="242" y="559"/>
                    </a:cubicBezTo>
                    <a:cubicBezTo>
                      <a:pt x="247" y="535"/>
                      <a:pt x="238" y="509"/>
                      <a:pt x="220" y="493"/>
                    </a:cubicBezTo>
                    <a:cubicBezTo>
                      <a:pt x="218" y="491"/>
                      <a:pt x="215" y="491"/>
                      <a:pt x="214" y="493"/>
                    </a:cubicBezTo>
                    <a:cubicBezTo>
                      <a:pt x="212" y="495"/>
                      <a:pt x="212" y="497"/>
                      <a:pt x="214" y="499"/>
                    </a:cubicBezTo>
                    <a:cubicBezTo>
                      <a:pt x="230" y="513"/>
                      <a:pt x="238" y="536"/>
                      <a:pt x="234" y="557"/>
                    </a:cubicBezTo>
                    <a:cubicBezTo>
                      <a:pt x="231" y="578"/>
                      <a:pt x="215" y="597"/>
                      <a:pt x="196" y="606"/>
                    </a:cubicBezTo>
                    <a:cubicBezTo>
                      <a:pt x="176" y="614"/>
                      <a:pt x="152" y="612"/>
                      <a:pt x="134" y="600"/>
                    </a:cubicBezTo>
                    <a:cubicBezTo>
                      <a:pt x="133" y="598"/>
                      <a:pt x="130" y="599"/>
                      <a:pt x="129" y="601"/>
                    </a:cubicBezTo>
                    <a:cubicBezTo>
                      <a:pt x="127" y="603"/>
                      <a:pt x="128" y="605"/>
                      <a:pt x="130" y="607"/>
                    </a:cubicBezTo>
                    <a:cubicBezTo>
                      <a:pt x="142" y="615"/>
                      <a:pt x="156" y="619"/>
                      <a:pt x="171" y="619"/>
                    </a:cubicBezTo>
                    <a:cubicBezTo>
                      <a:pt x="181" y="619"/>
                      <a:pt x="190" y="617"/>
                      <a:pt x="199" y="614"/>
                    </a:cubicBezTo>
                    <a:cubicBezTo>
                      <a:pt x="206" y="611"/>
                      <a:pt x="211" y="607"/>
                      <a:pt x="217" y="603"/>
                    </a:cubicBezTo>
                    <a:cubicBezTo>
                      <a:pt x="217" y="603"/>
                      <a:pt x="218" y="604"/>
                      <a:pt x="219" y="604"/>
                    </a:cubicBezTo>
                    <a:cubicBezTo>
                      <a:pt x="239" y="613"/>
                      <a:pt x="255" y="635"/>
                      <a:pt x="259" y="660"/>
                    </a:cubicBezTo>
                    <a:cubicBezTo>
                      <a:pt x="262" y="683"/>
                      <a:pt x="256" y="707"/>
                      <a:pt x="242" y="730"/>
                    </a:cubicBezTo>
                    <a:cubicBezTo>
                      <a:pt x="218" y="769"/>
                      <a:pt x="185" y="797"/>
                      <a:pt x="152" y="806"/>
                    </a:cubicBezTo>
                    <a:cubicBezTo>
                      <a:pt x="108" y="818"/>
                      <a:pt x="65" y="813"/>
                      <a:pt x="37" y="793"/>
                    </a:cubicBezTo>
                    <a:cubicBezTo>
                      <a:pt x="21" y="781"/>
                      <a:pt x="8" y="753"/>
                      <a:pt x="9" y="737"/>
                    </a:cubicBezTo>
                    <a:cubicBezTo>
                      <a:pt x="9" y="737"/>
                      <a:pt x="9" y="737"/>
                      <a:pt x="9" y="737"/>
                    </a:cubicBezTo>
                    <a:cubicBezTo>
                      <a:pt x="9" y="737"/>
                      <a:pt x="9" y="737"/>
                      <a:pt x="9" y="737"/>
                    </a:cubicBezTo>
                    <a:cubicBezTo>
                      <a:pt x="9" y="670"/>
                      <a:pt x="9" y="670"/>
                      <a:pt x="9" y="670"/>
                    </a:cubicBezTo>
                    <a:cubicBezTo>
                      <a:pt x="25" y="648"/>
                      <a:pt x="57" y="639"/>
                      <a:pt x="82" y="649"/>
                    </a:cubicBezTo>
                    <a:cubicBezTo>
                      <a:pt x="108" y="659"/>
                      <a:pt x="125" y="689"/>
                      <a:pt x="120" y="716"/>
                    </a:cubicBezTo>
                    <a:cubicBezTo>
                      <a:pt x="120" y="718"/>
                      <a:pt x="122" y="720"/>
                      <a:pt x="124" y="721"/>
                    </a:cubicBezTo>
                    <a:cubicBezTo>
                      <a:pt x="124" y="721"/>
                      <a:pt x="124" y="721"/>
                      <a:pt x="125" y="721"/>
                    </a:cubicBezTo>
                    <a:cubicBezTo>
                      <a:pt x="127" y="721"/>
                      <a:pt x="128" y="719"/>
                      <a:pt x="129" y="717"/>
                    </a:cubicBezTo>
                    <a:cubicBezTo>
                      <a:pt x="134" y="686"/>
                      <a:pt x="115" y="653"/>
                      <a:pt x="85" y="641"/>
                    </a:cubicBezTo>
                    <a:cubicBezTo>
                      <a:pt x="60" y="631"/>
                      <a:pt x="29" y="638"/>
                      <a:pt x="9" y="657"/>
                    </a:cubicBezTo>
                    <a:cubicBezTo>
                      <a:pt x="9" y="368"/>
                      <a:pt x="9" y="368"/>
                      <a:pt x="9" y="368"/>
                    </a:cubicBezTo>
                    <a:cubicBezTo>
                      <a:pt x="22" y="384"/>
                      <a:pt x="44" y="396"/>
                      <a:pt x="65" y="396"/>
                    </a:cubicBezTo>
                    <a:cubicBezTo>
                      <a:pt x="66" y="396"/>
                      <a:pt x="68" y="396"/>
                      <a:pt x="69" y="396"/>
                    </a:cubicBezTo>
                    <a:cubicBezTo>
                      <a:pt x="95" y="394"/>
                      <a:pt x="119" y="374"/>
                      <a:pt x="126" y="349"/>
                    </a:cubicBezTo>
                    <a:cubicBezTo>
                      <a:pt x="136" y="357"/>
                      <a:pt x="148" y="362"/>
                      <a:pt x="160" y="363"/>
                    </a:cubicBezTo>
                    <a:cubicBezTo>
                      <a:pt x="163" y="363"/>
                      <a:pt x="166" y="364"/>
                      <a:pt x="169" y="364"/>
                    </a:cubicBezTo>
                    <a:cubicBezTo>
                      <a:pt x="194" y="364"/>
                      <a:pt x="218" y="351"/>
                      <a:pt x="232" y="329"/>
                    </a:cubicBezTo>
                    <a:cubicBezTo>
                      <a:pt x="233" y="327"/>
                      <a:pt x="232" y="325"/>
                      <a:pt x="230" y="324"/>
                    </a:cubicBezTo>
                    <a:cubicBezTo>
                      <a:pt x="229" y="322"/>
                      <a:pt x="226" y="323"/>
                      <a:pt x="225" y="325"/>
                    </a:cubicBezTo>
                    <a:cubicBezTo>
                      <a:pt x="212" y="346"/>
                      <a:pt x="185" y="358"/>
                      <a:pt x="161" y="355"/>
                    </a:cubicBezTo>
                    <a:cubicBezTo>
                      <a:pt x="137" y="352"/>
                      <a:pt x="115" y="333"/>
                      <a:pt x="107" y="310"/>
                    </a:cubicBezTo>
                    <a:cubicBezTo>
                      <a:pt x="99" y="287"/>
                      <a:pt x="107" y="259"/>
                      <a:pt x="124" y="242"/>
                    </a:cubicBezTo>
                    <a:cubicBezTo>
                      <a:pt x="126" y="240"/>
                      <a:pt x="126" y="238"/>
                      <a:pt x="125" y="236"/>
                    </a:cubicBezTo>
                    <a:cubicBezTo>
                      <a:pt x="123" y="234"/>
                      <a:pt x="120" y="234"/>
                      <a:pt x="119" y="236"/>
                    </a:cubicBezTo>
                    <a:cubicBezTo>
                      <a:pt x="98" y="255"/>
                      <a:pt x="90" y="286"/>
                      <a:pt x="99" y="313"/>
                    </a:cubicBezTo>
                    <a:cubicBezTo>
                      <a:pt x="103" y="324"/>
                      <a:pt x="110" y="335"/>
                      <a:pt x="119" y="343"/>
                    </a:cubicBezTo>
                    <a:cubicBezTo>
                      <a:pt x="114" y="366"/>
                      <a:pt x="92" y="385"/>
                      <a:pt x="68" y="387"/>
                    </a:cubicBezTo>
                    <a:cubicBezTo>
                      <a:pt x="45" y="389"/>
                      <a:pt x="19" y="373"/>
                      <a:pt x="9" y="351"/>
                    </a:cubicBezTo>
                    <a:cubicBezTo>
                      <a:pt x="9" y="206"/>
                      <a:pt x="9" y="206"/>
                      <a:pt x="9" y="206"/>
                    </a:cubicBezTo>
                    <a:cubicBezTo>
                      <a:pt x="17" y="208"/>
                      <a:pt x="26" y="209"/>
                      <a:pt x="34" y="209"/>
                    </a:cubicBezTo>
                    <a:cubicBezTo>
                      <a:pt x="47" y="209"/>
                      <a:pt x="60" y="206"/>
                      <a:pt x="71" y="201"/>
                    </a:cubicBezTo>
                    <a:cubicBezTo>
                      <a:pt x="93" y="192"/>
                      <a:pt x="109" y="174"/>
                      <a:pt x="115" y="153"/>
                    </a:cubicBezTo>
                    <a:cubicBezTo>
                      <a:pt x="121" y="130"/>
                      <a:pt x="114" y="105"/>
                      <a:pt x="96" y="91"/>
                    </a:cubicBezTo>
                    <a:cubicBezTo>
                      <a:pt x="95" y="90"/>
                      <a:pt x="92" y="90"/>
                      <a:pt x="90" y="92"/>
                    </a:cubicBezTo>
                    <a:cubicBezTo>
                      <a:pt x="89" y="94"/>
                      <a:pt x="89" y="96"/>
                      <a:pt x="91" y="98"/>
                    </a:cubicBezTo>
                    <a:cubicBezTo>
                      <a:pt x="105" y="110"/>
                      <a:pt x="112" y="132"/>
                      <a:pt x="107" y="151"/>
                    </a:cubicBezTo>
                    <a:cubicBezTo>
                      <a:pt x="101" y="169"/>
                      <a:pt x="87" y="185"/>
                      <a:pt x="68" y="194"/>
                    </a:cubicBezTo>
                    <a:cubicBezTo>
                      <a:pt x="51" y="201"/>
                      <a:pt x="30" y="202"/>
                      <a:pt x="9" y="197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8" y="57"/>
                      <a:pt x="22" y="34"/>
                      <a:pt x="43" y="22"/>
                    </a:cubicBezTo>
                    <a:cubicBezTo>
                      <a:pt x="67" y="9"/>
                      <a:pt x="94" y="9"/>
                      <a:pt x="112" y="11"/>
                    </a:cubicBezTo>
                    <a:cubicBezTo>
                      <a:pt x="143" y="16"/>
                      <a:pt x="169" y="29"/>
                      <a:pt x="187" y="48"/>
                    </a:cubicBezTo>
                    <a:cubicBezTo>
                      <a:pt x="207" y="70"/>
                      <a:pt x="214" y="101"/>
                      <a:pt x="205" y="126"/>
                    </a:cubicBezTo>
                    <a:cubicBezTo>
                      <a:pt x="205" y="127"/>
                      <a:pt x="205" y="127"/>
                      <a:pt x="205" y="128"/>
                    </a:cubicBezTo>
                    <a:cubicBezTo>
                      <a:pt x="205" y="128"/>
                      <a:pt x="205" y="128"/>
                      <a:pt x="205" y="128"/>
                    </a:cubicBezTo>
                    <a:cubicBezTo>
                      <a:pt x="189" y="114"/>
                      <a:pt x="164" y="112"/>
                      <a:pt x="147" y="124"/>
                    </a:cubicBezTo>
                    <a:cubicBezTo>
                      <a:pt x="145" y="125"/>
                      <a:pt x="144" y="127"/>
                      <a:pt x="145" y="129"/>
                    </a:cubicBezTo>
                    <a:cubicBezTo>
                      <a:pt x="147" y="131"/>
                      <a:pt x="149" y="132"/>
                      <a:pt x="151" y="131"/>
                    </a:cubicBezTo>
                    <a:cubicBezTo>
                      <a:pt x="166" y="121"/>
                      <a:pt x="188" y="123"/>
                      <a:pt x="201" y="135"/>
                    </a:cubicBezTo>
                    <a:cubicBezTo>
                      <a:pt x="213" y="148"/>
                      <a:pt x="216" y="169"/>
                      <a:pt x="207" y="184"/>
                    </a:cubicBezTo>
                    <a:cubicBezTo>
                      <a:pt x="206" y="186"/>
                      <a:pt x="207" y="189"/>
                      <a:pt x="209" y="190"/>
                    </a:cubicBezTo>
                    <a:cubicBezTo>
                      <a:pt x="209" y="191"/>
                      <a:pt x="210" y="191"/>
                      <a:pt x="211" y="191"/>
                    </a:cubicBezTo>
                    <a:cubicBezTo>
                      <a:pt x="212" y="191"/>
                      <a:pt x="214" y="190"/>
                      <a:pt x="215" y="189"/>
                    </a:cubicBezTo>
                    <a:cubicBezTo>
                      <a:pt x="224" y="172"/>
                      <a:pt x="223" y="150"/>
                      <a:pt x="211" y="135"/>
                    </a:cubicBezTo>
                    <a:cubicBezTo>
                      <a:pt x="251" y="125"/>
                      <a:pt x="294" y="136"/>
                      <a:pt x="326" y="166"/>
                    </a:cubicBezTo>
                    <a:cubicBezTo>
                      <a:pt x="357" y="194"/>
                      <a:pt x="371" y="235"/>
                      <a:pt x="362" y="274"/>
                    </a:cubicBezTo>
                    <a:cubicBezTo>
                      <a:pt x="357" y="297"/>
                      <a:pt x="343" y="316"/>
                      <a:pt x="324" y="325"/>
                    </a:cubicBezTo>
                    <a:cubicBezTo>
                      <a:pt x="322" y="323"/>
                      <a:pt x="320" y="321"/>
                      <a:pt x="318" y="320"/>
                    </a:cubicBezTo>
                    <a:cubicBezTo>
                      <a:pt x="302" y="307"/>
                      <a:pt x="280" y="304"/>
                      <a:pt x="263" y="312"/>
                    </a:cubicBezTo>
                    <a:cubicBezTo>
                      <a:pt x="261" y="313"/>
                      <a:pt x="260" y="315"/>
                      <a:pt x="261" y="317"/>
                    </a:cubicBezTo>
                    <a:cubicBezTo>
                      <a:pt x="262" y="320"/>
                      <a:pt x="265" y="320"/>
                      <a:pt x="267" y="319"/>
                    </a:cubicBezTo>
                    <a:cubicBezTo>
                      <a:pt x="281" y="313"/>
                      <a:pt x="299" y="316"/>
                      <a:pt x="313" y="326"/>
                    </a:cubicBezTo>
                    <a:cubicBezTo>
                      <a:pt x="325" y="336"/>
                      <a:pt x="334" y="352"/>
                      <a:pt x="337" y="370"/>
                    </a:cubicBezTo>
                    <a:cubicBezTo>
                      <a:pt x="339" y="386"/>
                      <a:pt x="337" y="402"/>
                      <a:pt x="331" y="415"/>
                    </a:cubicBezTo>
                    <a:cubicBezTo>
                      <a:pt x="324" y="429"/>
                      <a:pt x="312" y="440"/>
                      <a:pt x="298" y="444"/>
                    </a:cubicBezTo>
                    <a:cubicBezTo>
                      <a:pt x="284" y="449"/>
                      <a:pt x="267" y="446"/>
                      <a:pt x="256" y="437"/>
                    </a:cubicBezTo>
                    <a:cubicBezTo>
                      <a:pt x="255" y="435"/>
                      <a:pt x="252" y="436"/>
                      <a:pt x="250" y="437"/>
                    </a:cubicBezTo>
                    <a:cubicBezTo>
                      <a:pt x="249" y="439"/>
                      <a:pt x="249" y="442"/>
                      <a:pt x="251" y="443"/>
                    </a:cubicBezTo>
                    <a:cubicBezTo>
                      <a:pt x="260" y="451"/>
                      <a:pt x="272" y="455"/>
                      <a:pt x="284" y="455"/>
                    </a:cubicBezTo>
                    <a:cubicBezTo>
                      <a:pt x="290" y="455"/>
                      <a:pt x="295" y="454"/>
                      <a:pt x="301" y="452"/>
                    </a:cubicBezTo>
                    <a:cubicBezTo>
                      <a:pt x="317" y="447"/>
                      <a:pt x="331" y="435"/>
                      <a:pt x="339" y="418"/>
                    </a:cubicBezTo>
                    <a:cubicBezTo>
                      <a:pt x="339" y="418"/>
                      <a:pt x="339" y="418"/>
                      <a:pt x="339" y="418"/>
                    </a:cubicBezTo>
                    <a:cubicBezTo>
                      <a:pt x="373" y="440"/>
                      <a:pt x="393" y="478"/>
                      <a:pt x="394" y="521"/>
                    </a:cubicBezTo>
                    <a:cubicBezTo>
                      <a:pt x="395" y="564"/>
                      <a:pt x="376" y="603"/>
                      <a:pt x="342" y="6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2D877A10-8153-344F-B920-99977BBD6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388" y="1468438"/>
                <a:ext cx="330200" cy="269875"/>
              </a:xfrm>
              <a:custGeom>
                <a:avLst/>
                <a:gdLst>
                  <a:gd name="T0" fmla="*/ 118 w 121"/>
                  <a:gd name="T1" fmla="*/ 52 h 99"/>
                  <a:gd name="T2" fmla="*/ 112 w 121"/>
                  <a:gd name="T3" fmla="*/ 55 h 99"/>
                  <a:gd name="T4" fmla="*/ 68 w 121"/>
                  <a:gd name="T5" fmla="*/ 90 h 99"/>
                  <a:gd name="T6" fmla="*/ 18 w 121"/>
                  <a:gd name="T7" fmla="*/ 63 h 99"/>
                  <a:gd name="T8" fmla="*/ 23 w 121"/>
                  <a:gd name="T9" fmla="*/ 7 h 99"/>
                  <a:gd name="T10" fmla="*/ 22 w 121"/>
                  <a:gd name="T11" fmla="*/ 1 h 99"/>
                  <a:gd name="T12" fmla="*/ 16 w 121"/>
                  <a:gd name="T13" fmla="*/ 2 h 99"/>
                  <a:gd name="T14" fmla="*/ 11 w 121"/>
                  <a:gd name="T15" fmla="*/ 68 h 99"/>
                  <a:gd name="T16" fmla="*/ 64 w 121"/>
                  <a:gd name="T17" fmla="*/ 99 h 99"/>
                  <a:gd name="T18" fmla="*/ 69 w 121"/>
                  <a:gd name="T19" fmla="*/ 98 h 99"/>
                  <a:gd name="T20" fmla="*/ 120 w 121"/>
                  <a:gd name="T21" fmla="*/ 57 h 99"/>
                  <a:gd name="T22" fmla="*/ 118 w 121"/>
                  <a:gd name="T23" fmla="*/ 5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99">
                    <a:moveTo>
                      <a:pt x="118" y="52"/>
                    </a:moveTo>
                    <a:cubicBezTo>
                      <a:pt x="116" y="51"/>
                      <a:pt x="113" y="52"/>
                      <a:pt x="112" y="55"/>
                    </a:cubicBezTo>
                    <a:cubicBezTo>
                      <a:pt x="106" y="74"/>
                      <a:pt x="88" y="88"/>
                      <a:pt x="68" y="90"/>
                    </a:cubicBezTo>
                    <a:cubicBezTo>
                      <a:pt x="49" y="92"/>
                      <a:pt x="28" y="81"/>
                      <a:pt x="18" y="63"/>
                    </a:cubicBezTo>
                    <a:cubicBezTo>
                      <a:pt x="9" y="46"/>
                      <a:pt x="11" y="23"/>
                      <a:pt x="23" y="7"/>
                    </a:cubicBezTo>
                    <a:cubicBezTo>
                      <a:pt x="24" y="5"/>
                      <a:pt x="24" y="3"/>
                      <a:pt x="22" y="1"/>
                    </a:cubicBezTo>
                    <a:cubicBezTo>
                      <a:pt x="20" y="0"/>
                      <a:pt x="17" y="0"/>
                      <a:pt x="16" y="2"/>
                    </a:cubicBezTo>
                    <a:cubicBezTo>
                      <a:pt x="2" y="20"/>
                      <a:pt x="0" y="47"/>
                      <a:pt x="11" y="68"/>
                    </a:cubicBezTo>
                    <a:cubicBezTo>
                      <a:pt x="21" y="86"/>
                      <a:pt x="43" y="99"/>
                      <a:pt x="64" y="99"/>
                    </a:cubicBezTo>
                    <a:cubicBezTo>
                      <a:pt x="66" y="99"/>
                      <a:pt x="67" y="98"/>
                      <a:pt x="69" y="98"/>
                    </a:cubicBezTo>
                    <a:cubicBezTo>
                      <a:pt x="92" y="96"/>
                      <a:pt x="113" y="79"/>
                      <a:pt x="120" y="57"/>
                    </a:cubicBezTo>
                    <a:cubicBezTo>
                      <a:pt x="121" y="55"/>
                      <a:pt x="120" y="53"/>
                      <a:pt x="118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30D6921-8504-6B4B-BF2E-14D05D090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2638" y="544513"/>
            <a:ext cx="3226273" cy="769937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Conclusion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CB8EE7-B2BD-1D42-8508-5F7E17088D7C}"/>
              </a:ext>
            </a:extLst>
          </p:cNvPr>
          <p:cNvGrpSpPr>
            <a:grpSpLocks/>
          </p:cNvGrpSpPr>
          <p:nvPr/>
        </p:nvGrpSpPr>
        <p:grpSpPr bwMode="auto">
          <a:xfrm>
            <a:off x="3526178" y="544513"/>
            <a:ext cx="839787" cy="839787"/>
            <a:chOff x="6176699" y="1464128"/>
            <a:chExt cx="1103086" cy="11030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F0813B-8DCF-E048-BAF9-89E606A68C4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223" name="Freeform 87">
              <a:extLst>
                <a:ext uri="{FF2B5EF4-FFF2-40B4-BE49-F238E27FC236}">
                  <a16:creationId xmlns:a16="http://schemas.microsoft.com/office/drawing/2014/main" id="{A1B80945-F155-9B42-A14F-F33B20210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236599 w 440"/>
                <a:gd name="T1" fmla="*/ 0 h 440"/>
                <a:gd name="T2" fmla="*/ 107331 w 440"/>
                <a:gd name="T3" fmla="*/ 0 h 440"/>
                <a:gd name="T4" fmla="*/ 107331 w 440"/>
                <a:gd name="T5" fmla="*/ 108115 h 440"/>
                <a:gd name="T6" fmla="*/ 0 w 440"/>
                <a:gd name="T7" fmla="*/ 108115 h 440"/>
                <a:gd name="T8" fmla="*/ 0 w 440"/>
                <a:gd name="T9" fmla="*/ 236599 h 440"/>
                <a:gd name="T10" fmla="*/ 107331 w 440"/>
                <a:gd name="T11" fmla="*/ 236599 h 440"/>
                <a:gd name="T12" fmla="*/ 107331 w 440"/>
                <a:gd name="T13" fmla="*/ 344714 h 440"/>
                <a:gd name="T14" fmla="*/ 236599 w 440"/>
                <a:gd name="T15" fmla="*/ 344714 h 440"/>
                <a:gd name="T16" fmla="*/ 236599 w 440"/>
                <a:gd name="T17" fmla="*/ 236599 h 440"/>
                <a:gd name="T18" fmla="*/ 344714 w 440"/>
                <a:gd name="T19" fmla="*/ 236599 h 440"/>
                <a:gd name="T20" fmla="*/ 344714 w 440"/>
                <a:gd name="T21" fmla="*/ 108115 h 440"/>
                <a:gd name="T22" fmla="*/ 236599 w 440"/>
                <a:gd name="T23" fmla="*/ 108115 h 440"/>
                <a:gd name="T24" fmla="*/ 236599 w 440"/>
                <a:gd name="T25" fmla="*/ 0 h 4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E8B688-08EE-E04C-A733-38B0DD197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47" y="2036087"/>
            <a:ext cx="3472626" cy="89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Muli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Muli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Muli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Muli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Muli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/>
              <a:t>Depressed people put more efforts to seek health-related information and get frustrated easily, More attention and resources?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028310-7834-8E49-BEF9-BEF4FD30F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29" y="1990367"/>
            <a:ext cx="2770807" cy="11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Muli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Muli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Muli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Muli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Muli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/>
              <a:t>Improve presence and quality of health information on internet especially on social media networks and YouTube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9347B-5722-F545-83ED-7B7EBCC32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205" y="4450295"/>
            <a:ext cx="3226273" cy="89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Muli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Muli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Muli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Muli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Muli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/>
              <a:t>The general health depends primarily on BMI, exercise per week and how frequently one visits the doctor.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29469A-574C-2346-AE43-8FEA2CEDB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28" y="4358855"/>
            <a:ext cx="3178123" cy="89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Muli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Muli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Muli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Muli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Muli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uli" pitchFamily="2" charset="7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/>
              <a:t>Higher healthcare quality can make people trust doctor more. This is import to public health.</a:t>
            </a:r>
          </a:p>
        </p:txBody>
      </p:sp>
    </p:spTree>
    <p:extLst>
      <p:ext uri="{BB962C8B-B14F-4D97-AF65-F5344CB8AC3E}">
        <p14:creationId xmlns:p14="http://schemas.microsoft.com/office/powerpoint/2010/main" val="412634824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32" grpId="0"/>
      <p:bldP spid="36" grpId="0"/>
      <p:bldP spid="38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/>
          <p:nvPr/>
        </p:nvSpPr>
        <p:spPr>
          <a:xfrm>
            <a:off x="3644902" y="2293252"/>
            <a:ext cx="2527299" cy="2866479"/>
          </a:xfrm>
          <a:custGeom>
            <a:avLst/>
            <a:gdLst/>
            <a:ahLst/>
            <a:cxnLst/>
            <a:rect l="l" t="t" r="r" b="b"/>
            <a:pathLst>
              <a:path w="1067" h="1211" extrusionOk="0">
                <a:moveTo>
                  <a:pt x="1067" y="213"/>
                </a:moveTo>
                <a:cubicBezTo>
                  <a:pt x="956" y="82"/>
                  <a:pt x="791" y="0"/>
                  <a:pt x="606" y="0"/>
                </a:cubicBezTo>
                <a:cubicBezTo>
                  <a:pt x="272" y="0"/>
                  <a:pt x="0" y="271"/>
                  <a:pt x="0" y="605"/>
                </a:cubicBezTo>
                <a:cubicBezTo>
                  <a:pt x="0" y="940"/>
                  <a:pt x="272" y="1211"/>
                  <a:pt x="606" y="1211"/>
                </a:cubicBezTo>
                <a:cubicBezTo>
                  <a:pt x="791" y="1211"/>
                  <a:pt x="956" y="1128"/>
                  <a:pt x="1067" y="998"/>
                </a:cubicBezTo>
                <a:cubicBezTo>
                  <a:pt x="977" y="892"/>
                  <a:pt x="923" y="755"/>
                  <a:pt x="923" y="605"/>
                </a:cubicBezTo>
                <a:cubicBezTo>
                  <a:pt x="923" y="455"/>
                  <a:pt x="977" y="318"/>
                  <a:pt x="1067" y="2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6172201" y="2293252"/>
            <a:ext cx="2527299" cy="2866479"/>
          </a:xfrm>
          <a:custGeom>
            <a:avLst/>
            <a:gdLst/>
            <a:ahLst/>
            <a:cxnLst/>
            <a:rect l="l" t="t" r="r" b="b"/>
            <a:pathLst>
              <a:path w="1067" h="1211" extrusionOk="0">
                <a:moveTo>
                  <a:pt x="461" y="0"/>
                </a:moveTo>
                <a:cubicBezTo>
                  <a:pt x="277" y="0"/>
                  <a:pt x="111" y="82"/>
                  <a:pt x="0" y="213"/>
                </a:cubicBezTo>
                <a:cubicBezTo>
                  <a:pt x="90" y="318"/>
                  <a:pt x="145" y="455"/>
                  <a:pt x="145" y="605"/>
                </a:cubicBezTo>
                <a:cubicBezTo>
                  <a:pt x="145" y="755"/>
                  <a:pt x="90" y="892"/>
                  <a:pt x="0" y="998"/>
                </a:cubicBezTo>
                <a:cubicBezTo>
                  <a:pt x="111" y="1128"/>
                  <a:pt x="277" y="1211"/>
                  <a:pt x="461" y="1211"/>
                </a:cubicBezTo>
                <a:cubicBezTo>
                  <a:pt x="796" y="1211"/>
                  <a:pt x="1067" y="940"/>
                  <a:pt x="1067" y="605"/>
                </a:cubicBezTo>
                <a:cubicBezTo>
                  <a:pt x="1067" y="271"/>
                  <a:pt x="796" y="0"/>
                  <a:pt x="4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4344266" y="2940867"/>
            <a:ext cx="1277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6764337" y="2940867"/>
            <a:ext cx="1277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endParaRPr/>
          </a:p>
        </p:txBody>
      </p:sp>
      <p:sp>
        <p:nvSpPr>
          <p:cNvPr id="459" name="Google Shape;459;p29"/>
          <p:cNvSpPr txBox="1"/>
          <p:nvPr/>
        </p:nvSpPr>
        <p:spPr>
          <a:xfrm>
            <a:off x="5533663" y="3340976"/>
            <a:ext cx="127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ADADA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&amp;</a:t>
            </a:r>
            <a:endParaRPr/>
          </a:p>
        </p:txBody>
      </p:sp>
      <p:sp>
        <p:nvSpPr>
          <p:cNvPr id="460" name="Google Shape;460;p29"/>
          <p:cNvSpPr txBox="1"/>
          <p:nvPr/>
        </p:nvSpPr>
        <p:spPr>
          <a:xfrm>
            <a:off x="1885108" y="3493376"/>
            <a:ext cx="1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Question</a:t>
            </a:r>
            <a:endParaRPr/>
          </a:p>
        </p:txBody>
      </p:sp>
      <p:sp>
        <p:nvSpPr>
          <p:cNvPr id="461" name="Google Shape;461;p29"/>
          <p:cNvSpPr txBox="1"/>
          <p:nvPr/>
        </p:nvSpPr>
        <p:spPr>
          <a:xfrm>
            <a:off x="9341929" y="3493376"/>
            <a:ext cx="111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Answer</a:t>
            </a:r>
            <a:endParaRPr/>
          </a:p>
        </p:txBody>
      </p:sp>
      <p:sp>
        <p:nvSpPr>
          <p:cNvPr id="462" name="Google Shape;462;p29"/>
          <p:cNvSpPr txBox="1">
            <a:spLocks noGrp="1"/>
          </p:cNvSpPr>
          <p:nvPr>
            <p:ph type="body" idx="1"/>
          </p:nvPr>
        </p:nvSpPr>
        <p:spPr>
          <a:xfrm>
            <a:off x="4515933" y="681401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Need Something?</a:t>
            </a:r>
            <a:endParaRPr/>
          </a:p>
        </p:txBody>
      </p:sp>
      <p:grpSp>
        <p:nvGrpSpPr>
          <p:cNvPr id="463" name="Google Shape;463;p29"/>
          <p:cNvGrpSpPr/>
          <p:nvPr/>
        </p:nvGrpSpPr>
        <p:grpSpPr>
          <a:xfrm>
            <a:off x="3387572" y="741705"/>
            <a:ext cx="839890" cy="839890"/>
            <a:chOff x="6176699" y="1464128"/>
            <a:chExt cx="1103086" cy="1103086"/>
          </a:xfrm>
        </p:grpSpPr>
        <p:sp>
          <p:nvSpPr>
            <p:cNvPr id="464" name="Google Shape;464;p29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>
            <a:spLocks noGrp="1"/>
          </p:cNvSpPr>
          <p:nvPr>
            <p:ph type="pic" idx="2"/>
          </p:nvPr>
        </p:nvSpPr>
        <p:spPr>
          <a:xfrm>
            <a:off x="0" y="1588"/>
            <a:ext cx="12191999" cy="68564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30"/>
          <p:cNvGrpSpPr/>
          <p:nvPr/>
        </p:nvGrpSpPr>
        <p:grpSpPr>
          <a:xfrm>
            <a:off x="0" y="1588"/>
            <a:ext cx="12191999" cy="6856412"/>
            <a:chOff x="-1587" y="1588"/>
            <a:chExt cx="8985250" cy="5056187"/>
          </a:xfrm>
        </p:grpSpPr>
        <p:sp>
          <p:nvSpPr>
            <p:cNvPr id="472" name="Google Shape;472;p30"/>
            <p:cNvSpPr/>
            <p:nvPr/>
          </p:nvSpPr>
          <p:spPr>
            <a:xfrm>
              <a:off x="-1587" y="1588"/>
              <a:ext cx="2330450" cy="5056187"/>
            </a:xfrm>
            <a:custGeom>
              <a:avLst/>
              <a:gdLst/>
              <a:ahLst/>
              <a:cxnLst/>
              <a:rect l="l" t="t" r="r" b="b"/>
              <a:pathLst>
                <a:path w="855" h="1857" extrusionOk="0">
                  <a:moveTo>
                    <a:pt x="431" y="933"/>
                  </a:moveTo>
                  <a:cubicBezTo>
                    <a:pt x="431" y="560"/>
                    <a:pt x="595" y="226"/>
                    <a:pt x="8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845" y="1857"/>
                    <a:pt x="845" y="1857"/>
                    <a:pt x="845" y="1857"/>
                  </a:cubicBezTo>
                  <a:cubicBezTo>
                    <a:pt x="591" y="1632"/>
                    <a:pt x="431" y="1301"/>
                    <a:pt x="431" y="9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57647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653213" y="1588"/>
              <a:ext cx="2330450" cy="5056187"/>
            </a:xfrm>
            <a:custGeom>
              <a:avLst/>
              <a:gdLst/>
              <a:ahLst/>
              <a:cxnLst/>
              <a:rect l="l" t="t" r="r" b="b"/>
              <a:pathLst>
                <a:path w="855" h="1857" extrusionOk="0">
                  <a:moveTo>
                    <a:pt x="8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0" y="226"/>
                    <a:pt x="424" y="560"/>
                    <a:pt x="424" y="933"/>
                  </a:cubicBezTo>
                  <a:cubicBezTo>
                    <a:pt x="424" y="1301"/>
                    <a:pt x="264" y="1632"/>
                    <a:pt x="10" y="1857"/>
                  </a:cubicBezTo>
                  <a:cubicBezTo>
                    <a:pt x="855" y="1857"/>
                    <a:pt x="855" y="1857"/>
                    <a:pt x="855" y="1857"/>
                  </a:cubicBezTo>
                  <a:lnTo>
                    <a:pt x="85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57647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74" name="Google Shape;474;p30"/>
          <p:cNvSpPr txBox="1">
            <a:spLocks noGrp="1"/>
          </p:cNvSpPr>
          <p:nvPr>
            <p:ph type="body" idx="1"/>
          </p:nvPr>
        </p:nvSpPr>
        <p:spPr>
          <a:xfrm>
            <a:off x="5039583" y="2883376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Thank You</a:t>
            </a:r>
            <a:endParaRPr/>
          </a:p>
        </p:txBody>
      </p:sp>
      <p:grpSp>
        <p:nvGrpSpPr>
          <p:cNvPr id="475" name="Google Shape;475;p30"/>
          <p:cNvGrpSpPr/>
          <p:nvPr/>
        </p:nvGrpSpPr>
        <p:grpSpPr>
          <a:xfrm>
            <a:off x="3708615" y="2848330"/>
            <a:ext cx="839890" cy="839890"/>
            <a:chOff x="6176699" y="1464128"/>
            <a:chExt cx="1103086" cy="1103086"/>
          </a:xfrm>
        </p:grpSpPr>
        <p:sp>
          <p:nvSpPr>
            <p:cNvPr id="476" name="Google Shape;476;p30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78" name="Google Shape;478;p30"/>
          <p:cNvSpPr txBox="1"/>
          <p:nvPr/>
        </p:nvSpPr>
        <p:spPr>
          <a:xfrm>
            <a:off x="4833528" y="4192049"/>
            <a:ext cx="22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Team DC 20008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3388772" y="1226430"/>
            <a:ext cx="839890" cy="839890"/>
            <a:chOff x="6176699" y="1464128"/>
            <a:chExt cx="1103086" cy="1103086"/>
          </a:xfrm>
        </p:grpSpPr>
        <p:sp>
          <p:nvSpPr>
            <p:cNvPr id="183" name="Google Shape;183;p3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67843"/>
                  </a:srgbClr>
                </a:gs>
              </a:gsLst>
              <a:lin ang="300115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4440933" y="1242326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Happiness is the highest form of health. 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-Dalai Lama</a:t>
            </a:r>
            <a:endParaRPr/>
          </a:p>
        </p:txBody>
      </p:sp>
      <p:cxnSp>
        <p:nvCxnSpPr>
          <p:cNvPr id="187" name="Google Shape;187;p3"/>
          <p:cNvCxnSpPr/>
          <p:nvPr/>
        </p:nvCxnSpPr>
        <p:spPr>
          <a:xfrm>
            <a:off x="1811338" y="5499100"/>
            <a:ext cx="8569325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3"/>
          <p:cNvCxnSpPr/>
          <p:nvPr/>
        </p:nvCxnSpPr>
        <p:spPr>
          <a:xfrm>
            <a:off x="1811338" y="2590800"/>
            <a:ext cx="8569325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body" idx="1"/>
          </p:nvPr>
        </p:nvSpPr>
        <p:spPr>
          <a:xfrm>
            <a:off x="1432280" y="309943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Process Overview</a:t>
            </a:r>
            <a:endParaRPr/>
          </a:p>
        </p:txBody>
      </p:sp>
      <p:grpSp>
        <p:nvGrpSpPr>
          <p:cNvPr id="194" name="Google Shape;194;p5"/>
          <p:cNvGrpSpPr/>
          <p:nvPr/>
        </p:nvGrpSpPr>
        <p:grpSpPr>
          <a:xfrm>
            <a:off x="405544" y="351172"/>
            <a:ext cx="839890" cy="839890"/>
            <a:chOff x="6176699" y="1464128"/>
            <a:chExt cx="1103086" cy="1103086"/>
          </a:xfrm>
        </p:grpSpPr>
        <p:sp>
          <p:nvSpPr>
            <p:cNvPr id="195" name="Google Shape;195;p5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97" name="Google Shape;197;p5"/>
          <p:cNvSpPr txBox="1"/>
          <p:nvPr/>
        </p:nvSpPr>
        <p:spPr>
          <a:xfrm>
            <a:off x="4537075" y="3488925"/>
            <a:ext cx="33690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uli"/>
                <a:ea typeface="Muli"/>
                <a:cs typeface="Muli"/>
                <a:sym typeface="Muli"/>
              </a:rPr>
              <a:t>Data Cleaning</a:t>
            </a:r>
            <a:endParaRPr sz="2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Eliminate Columns with High Missing Values</a:t>
            </a:r>
            <a:endParaRPr sz="18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Clean the variables used earlier for statistical learning</a:t>
            </a:r>
            <a:endParaRPr sz="18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8360175" y="3488925"/>
            <a:ext cx="33690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uli"/>
                <a:ea typeface="Muli"/>
                <a:cs typeface="Muli"/>
                <a:sym typeface="Muli"/>
              </a:rPr>
              <a:t>Significant Attributes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SeekingHealthInfo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Depression-Related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Education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Age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GeneralHealth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587375" y="3488925"/>
            <a:ext cx="33690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Data Overview</a:t>
            </a:r>
            <a:endParaRPr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Over 730 variables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Around 5,550 observations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Majority Categorical variables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00" name="Google Shape;200;p5"/>
          <p:cNvCxnSpPr/>
          <p:nvPr/>
        </p:nvCxnSpPr>
        <p:spPr>
          <a:xfrm>
            <a:off x="3893200" y="4130250"/>
            <a:ext cx="15000" cy="12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5"/>
          <p:cNvCxnSpPr/>
          <p:nvPr/>
        </p:nvCxnSpPr>
        <p:spPr>
          <a:xfrm>
            <a:off x="7906075" y="4105125"/>
            <a:ext cx="30000" cy="12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12998"/>
          <a:stretch/>
        </p:blipFill>
        <p:spPr>
          <a:xfrm rot="-5400000">
            <a:off x="7195225" y="-559125"/>
            <a:ext cx="769800" cy="5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048480" y="1259523"/>
            <a:ext cx="525753" cy="203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7375" y="1793615"/>
            <a:ext cx="1044900" cy="5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0375" y="1802375"/>
            <a:ext cx="1292275" cy="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225" y="2076625"/>
            <a:ext cx="1292225" cy="6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8082" y="1849615"/>
            <a:ext cx="1167681" cy="641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 txBox="1"/>
          <p:nvPr/>
        </p:nvSpPr>
        <p:spPr>
          <a:xfrm>
            <a:off x="1937550" y="1827300"/>
            <a:ext cx="769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Load</a:t>
            </a:r>
            <a:endParaRPr sz="1800" b="1"/>
          </a:p>
        </p:txBody>
      </p:sp>
      <p:sp>
        <p:nvSpPr>
          <p:cNvPr id="209" name="Google Shape;209;p5"/>
          <p:cNvSpPr txBox="1"/>
          <p:nvPr/>
        </p:nvSpPr>
        <p:spPr>
          <a:xfrm>
            <a:off x="5280375" y="1907250"/>
            <a:ext cx="1458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Transform</a:t>
            </a:r>
            <a:endParaRPr sz="1800" b="1"/>
          </a:p>
        </p:txBody>
      </p:sp>
      <p:sp>
        <p:nvSpPr>
          <p:cNvPr id="210" name="Google Shape;210;p5"/>
          <p:cNvSpPr txBox="1"/>
          <p:nvPr/>
        </p:nvSpPr>
        <p:spPr>
          <a:xfrm>
            <a:off x="9311400" y="1949813"/>
            <a:ext cx="1044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Results</a:t>
            </a:r>
            <a:endParaRPr sz="1800" b="1"/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1975" y="2111927"/>
            <a:ext cx="1044900" cy="57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 txBox="1"/>
          <p:nvPr/>
        </p:nvSpPr>
        <p:spPr>
          <a:xfrm>
            <a:off x="3475950" y="2145625"/>
            <a:ext cx="8400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Clean</a:t>
            </a:r>
            <a:endParaRPr sz="1800" b="1"/>
          </a:p>
        </p:txBody>
      </p:sp>
      <p:sp>
        <p:nvSpPr>
          <p:cNvPr id="213" name="Google Shape;213;p5"/>
          <p:cNvSpPr txBox="1"/>
          <p:nvPr/>
        </p:nvSpPr>
        <p:spPr>
          <a:xfrm>
            <a:off x="7287322" y="2135850"/>
            <a:ext cx="1167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Analysis</a:t>
            </a:r>
            <a:endParaRPr sz="1800" b="1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702d29106f_5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43" y="256025"/>
            <a:ext cx="10004513" cy="66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2d29106f_2_1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02d29106f_2_1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6" name="Google Shape;226;g702d29106f_2_131"/>
          <p:cNvGrpSpPr/>
          <p:nvPr/>
        </p:nvGrpSpPr>
        <p:grpSpPr>
          <a:xfrm>
            <a:off x="2804572" y="1325580"/>
            <a:ext cx="839900" cy="839900"/>
            <a:chOff x="6176699" y="1464128"/>
            <a:chExt cx="1103100" cy="1103100"/>
          </a:xfrm>
        </p:grpSpPr>
        <p:sp>
          <p:nvSpPr>
            <p:cNvPr id="227" name="Google Shape;227;g702d29106f_2_131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8" name="Google Shape;228;g702d29106f_2_13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29" name="Google Shape;229;g702d29106f_2_131"/>
          <p:cNvSpPr txBox="1">
            <a:spLocks noGrp="1"/>
          </p:cNvSpPr>
          <p:nvPr>
            <p:ph type="body" idx="1"/>
          </p:nvPr>
        </p:nvSpPr>
        <p:spPr>
          <a:xfrm>
            <a:off x="3755125" y="1325525"/>
            <a:ext cx="51030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Exploratory Analysis</a:t>
            </a:r>
            <a:endParaRPr/>
          </a:p>
        </p:txBody>
      </p:sp>
      <p:sp>
        <p:nvSpPr>
          <p:cNvPr id="230" name="Google Shape;230;g702d29106f_2_131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It is health that is real wealth and not pieces of gold and silver.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 -Mahatma Gandhi</a:t>
            </a:r>
            <a:endParaRPr/>
          </a:p>
        </p:txBody>
      </p:sp>
      <p:cxnSp>
        <p:nvCxnSpPr>
          <p:cNvPr id="231" name="Google Shape;231;g702d29106f_2_131"/>
          <p:cNvCxnSpPr/>
          <p:nvPr/>
        </p:nvCxnSpPr>
        <p:spPr>
          <a:xfrm>
            <a:off x="1811338" y="54991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" name="Google Shape;232;g702d29106f_2_131"/>
          <p:cNvCxnSpPr/>
          <p:nvPr/>
        </p:nvCxnSpPr>
        <p:spPr>
          <a:xfrm>
            <a:off x="1811338" y="25908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2d29106f_2_59"/>
          <p:cNvSpPr txBox="1">
            <a:spLocks noGrp="1"/>
          </p:cNvSpPr>
          <p:nvPr>
            <p:ph type="body" idx="1"/>
          </p:nvPr>
        </p:nvSpPr>
        <p:spPr>
          <a:xfrm>
            <a:off x="1335000" y="400750"/>
            <a:ext cx="8911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Various Sources of Health Information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sp>
        <p:nvSpPr>
          <p:cNvPr id="238" name="Google Shape;238;g702d29106f_2_59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239" name="Google Shape;239;g702d29106f_2_59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0" name="Google Shape;240;g702d29106f_2_59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241" name="Google Shape;241;g702d29106f_2_59"/>
          <p:cNvSpPr txBox="1"/>
          <p:nvPr/>
        </p:nvSpPr>
        <p:spPr>
          <a:xfrm>
            <a:off x="4004192" y="508636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2" name="Google Shape;242;g702d29106f_2_59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g702d29106f_2_59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" name="Google Shape;244;g702d29106f_2_59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5" name="Google Shape;245;g702d29106f_2_59"/>
          <p:cNvPicPr preferRelativeResize="0"/>
          <p:nvPr/>
        </p:nvPicPr>
        <p:blipFill rotWithShape="1">
          <a:blip r:embed="rId3">
            <a:alphaModFix/>
          </a:blip>
          <a:srcRect l="2458"/>
          <a:stretch/>
        </p:blipFill>
        <p:spPr>
          <a:xfrm>
            <a:off x="511175" y="1433950"/>
            <a:ext cx="11662827" cy="431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g702d29106f_2_59"/>
          <p:cNvGrpSpPr/>
          <p:nvPr/>
        </p:nvGrpSpPr>
        <p:grpSpPr>
          <a:xfrm>
            <a:off x="373353" y="244375"/>
            <a:ext cx="839900" cy="839900"/>
            <a:chOff x="6176699" y="1464128"/>
            <a:chExt cx="1103100" cy="1103100"/>
          </a:xfrm>
        </p:grpSpPr>
        <p:sp>
          <p:nvSpPr>
            <p:cNvPr id="247" name="Google Shape;247;g702d29106f_2_59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8" name="Google Shape;248;g702d29106f_2_59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49" name="Google Shape;249;g702d29106f_2_59"/>
          <p:cNvSpPr txBox="1"/>
          <p:nvPr/>
        </p:nvSpPr>
        <p:spPr>
          <a:xfrm>
            <a:off x="4779438" y="5505750"/>
            <a:ext cx="3126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Information Sources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0" name="Google Shape;250;g702d29106f_2_59"/>
          <p:cNvSpPr txBox="1"/>
          <p:nvPr/>
        </p:nvSpPr>
        <p:spPr>
          <a:xfrm rot="-5400000">
            <a:off x="-1278214" y="2828111"/>
            <a:ext cx="3126300" cy="33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       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  Number of Users</a:t>
            </a:r>
            <a:endParaRPr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1" name="Google Shape;251;g702d29106f_2_59"/>
          <p:cNvSpPr txBox="1"/>
          <p:nvPr/>
        </p:nvSpPr>
        <p:spPr>
          <a:xfrm>
            <a:off x="4225625" y="5989775"/>
            <a:ext cx="3994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Internet is the most popular way!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2d29106f_6_2"/>
          <p:cNvSpPr txBox="1">
            <a:spLocks noGrp="1"/>
          </p:cNvSpPr>
          <p:nvPr>
            <p:ph type="body" idx="1"/>
          </p:nvPr>
        </p:nvSpPr>
        <p:spPr>
          <a:xfrm>
            <a:off x="1411950" y="162825"/>
            <a:ext cx="10573800" cy="76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Internet Sources and their popularity</a:t>
            </a:r>
            <a:endParaRPr/>
          </a:p>
        </p:txBody>
      </p:sp>
      <p:pic>
        <p:nvPicPr>
          <p:cNvPr id="258" name="Google Shape;258;g702d29106f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296"/>
            <a:ext cx="11887201" cy="4260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702d29106f_6_2"/>
          <p:cNvSpPr txBox="1"/>
          <p:nvPr/>
        </p:nvSpPr>
        <p:spPr>
          <a:xfrm>
            <a:off x="851525" y="5615525"/>
            <a:ext cx="105738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Social media networks like Facebook and Twitter are the most popular followed by YouTube. 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60" name="Google Shape;260;g702d29106f_6_2"/>
          <p:cNvGrpSpPr/>
          <p:nvPr/>
        </p:nvGrpSpPr>
        <p:grpSpPr>
          <a:xfrm>
            <a:off x="355597" y="205530"/>
            <a:ext cx="839900" cy="839900"/>
            <a:chOff x="6176699" y="1464128"/>
            <a:chExt cx="1103100" cy="1103100"/>
          </a:xfrm>
        </p:grpSpPr>
        <p:sp>
          <p:nvSpPr>
            <p:cNvPr id="261" name="Google Shape;261;g702d29106f_6_2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62" name="Google Shape;262;g702d29106f_6_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2d29106f_6_10"/>
          <p:cNvSpPr txBox="1">
            <a:spLocks noGrp="1"/>
          </p:cNvSpPr>
          <p:nvPr>
            <p:ph type="body" idx="1"/>
          </p:nvPr>
        </p:nvSpPr>
        <p:spPr>
          <a:xfrm>
            <a:off x="1411950" y="230900"/>
            <a:ext cx="10573800" cy="59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Generation Differences</a:t>
            </a:r>
            <a:endParaRPr/>
          </a:p>
        </p:txBody>
      </p:sp>
      <p:pic>
        <p:nvPicPr>
          <p:cNvPr id="270" name="Google Shape;270;g702d29106f_6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877" y="4798028"/>
            <a:ext cx="6443174" cy="194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g702d29106f_6_10"/>
          <p:cNvGrpSpPr/>
          <p:nvPr/>
        </p:nvGrpSpPr>
        <p:grpSpPr>
          <a:xfrm>
            <a:off x="355597" y="205530"/>
            <a:ext cx="839900" cy="839900"/>
            <a:chOff x="6176699" y="1464128"/>
            <a:chExt cx="1103100" cy="1103100"/>
          </a:xfrm>
        </p:grpSpPr>
        <p:sp>
          <p:nvSpPr>
            <p:cNvPr id="272" name="Google Shape;272;g702d29106f_6_1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3" name="Google Shape;273;g702d29106f_6_1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74" name="Google Shape;274;g702d29106f_6_10"/>
          <p:cNvSpPr txBox="1"/>
          <p:nvPr/>
        </p:nvSpPr>
        <p:spPr>
          <a:xfrm>
            <a:off x="6487681" y="4389398"/>
            <a:ext cx="2031600" cy="38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                   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Age Group</a:t>
            </a:r>
            <a:endParaRPr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g702d29106f_6_10"/>
          <p:cNvSpPr txBox="1"/>
          <p:nvPr/>
        </p:nvSpPr>
        <p:spPr>
          <a:xfrm rot="-5400000" flipH="1">
            <a:off x="3444526" y="2396076"/>
            <a:ext cx="3616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             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Number of Internet Users</a:t>
            </a:r>
            <a:endParaRPr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259;g702d29106f_6_2">
            <a:extLst>
              <a:ext uri="{FF2B5EF4-FFF2-40B4-BE49-F238E27FC236}">
                <a16:creationId xmlns:a16="http://schemas.microsoft.com/office/drawing/2014/main" id="{DFA7F1BB-5FF8-BD47-A402-42945AA11DC4}"/>
              </a:ext>
            </a:extLst>
          </p:cNvPr>
          <p:cNvSpPr txBox="1"/>
          <p:nvPr/>
        </p:nvSpPr>
        <p:spPr>
          <a:xfrm>
            <a:off x="1043556" y="3072979"/>
            <a:ext cx="3490015" cy="154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Mid-age people search more!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Youth --- More confident in health?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Elder--- Don’t use Internet much?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B1D35-C5FF-C14E-BADC-63F171A4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00" y="1179871"/>
            <a:ext cx="5334508" cy="3236959"/>
          </a:xfrm>
          <a:prstGeom prst="rect">
            <a:avLst/>
          </a:prstGeom>
        </p:spPr>
      </p:pic>
      <p:sp>
        <p:nvSpPr>
          <p:cNvPr id="13" name="Google Shape;275;g702d29106f_6_10">
            <a:extLst>
              <a:ext uri="{FF2B5EF4-FFF2-40B4-BE49-F238E27FC236}">
                <a16:creationId xmlns:a16="http://schemas.microsoft.com/office/drawing/2014/main" id="{638B8C7E-E93E-3B4B-96CA-7C7A2AFA0158}"/>
              </a:ext>
            </a:extLst>
          </p:cNvPr>
          <p:cNvSpPr txBox="1"/>
          <p:nvPr/>
        </p:nvSpPr>
        <p:spPr>
          <a:xfrm rot="5400000" flipH="1">
            <a:off x="9350235" y="2216865"/>
            <a:ext cx="248027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             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Proportion of Users</a:t>
            </a:r>
            <a:endParaRPr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olors 4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650</Words>
  <Application>Microsoft Macintosh PowerPoint</Application>
  <PresentationFormat>Widescreen</PresentationFormat>
  <Paragraphs>144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Muli</vt:lpstr>
      <vt:lpstr>Times New Roman</vt:lpstr>
      <vt:lpstr>Barlow Semi Condensed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Di Hu</cp:lastModifiedBy>
  <cp:revision>14</cp:revision>
  <dcterms:created xsi:type="dcterms:W3CDTF">2018-12-05T18:19:15Z</dcterms:created>
  <dcterms:modified xsi:type="dcterms:W3CDTF">2020-02-29T18:16:55Z</dcterms:modified>
</cp:coreProperties>
</file>